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28"/>
  </p:notesMasterIdLst>
  <p:sldIdLst>
    <p:sldId id="256" r:id="rId3"/>
    <p:sldId id="260" r:id="rId4"/>
    <p:sldId id="264" r:id="rId5"/>
    <p:sldId id="267" r:id="rId6"/>
    <p:sldId id="282" r:id="rId7"/>
    <p:sldId id="269" r:id="rId8"/>
    <p:sldId id="285" r:id="rId9"/>
    <p:sldId id="332" r:id="rId10"/>
    <p:sldId id="290" r:id="rId11"/>
    <p:sldId id="291" r:id="rId12"/>
    <p:sldId id="293" r:id="rId13"/>
    <p:sldId id="297" r:id="rId14"/>
    <p:sldId id="299" r:id="rId15"/>
    <p:sldId id="306" r:id="rId16"/>
    <p:sldId id="309" r:id="rId17"/>
    <p:sldId id="310" r:id="rId18"/>
    <p:sldId id="313" r:id="rId19"/>
    <p:sldId id="317" r:id="rId20"/>
    <p:sldId id="318" r:id="rId21"/>
    <p:sldId id="324" r:id="rId22"/>
    <p:sldId id="326" r:id="rId23"/>
    <p:sldId id="331" r:id="rId24"/>
    <p:sldId id="328" r:id="rId25"/>
    <p:sldId id="330" r:id="rId26"/>
    <p:sldId id="31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OI" initials="O" lastIdx="2" clrIdx="0">
    <p:extLst>
      <p:ext uri="{19B8F6BF-5375-455C-9EA6-DF929625EA0E}">
        <p15:presenceInfo xmlns:p15="http://schemas.microsoft.com/office/powerpoint/2012/main" userId="OO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CC00"/>
    <a:srgbClr val="CC0000"/>
    <a:srgbClr val="004C99"/>
    <a:srgbClr val="CC6600"/>
    <a:srgbClr val="930775"/>
    <a:srgbClr val="FFBCB6"/>
    <a:srgbClr val="FF66FF"/>
    <a:srgbClr val="F4E30C"/>
    <a:srgbClr val="FEF9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7879" autoAdjust="0"/>
  </p:normalViewPr>
  <p:slideViewPr>
    <p:cSldViewPr snapToGrid="0" snapToObjects="1">
      <p:cViewPr varScale="1">
        <p:scale>
          <a:sx n="141" d="100"/>
          <a:sy n="141" d="100"/>
        </p:scale>
        <p:origin x="272" y="96"/>
      </p:cViewPr>
      <p:guideLst>
        <p:guide orient="horz" pos="2160"/>
        <p:guide pos="3840"/>
      </p:guideLst>
    </p:cSldViewPr>
  </p:slideViewPr>
  <p:outlineViewPr>
    <p:cViewPr>
      <p:scale>
        <a:sx n="33" d="100"/>
        <a:sy n="33" d="100"/>
      </p:scale>
      <p:origin x="0" y="-14712"/>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75" d="100"/>
          <a:sy n="75" d="100"/>
        </p:scale>
        <p:origin x="3380"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F6B13-5834-F44B-87BD-AE6900766A5F}" type="datetimeFigureOut">
              <a:rPr lang="en-US" smtClean="0"/>
              <a:t>5/20/2017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35B28-77C5-9242-B518-7F2EBA0F1B74}" type="slidenum">
              <a:rPr lang="en-US" smtClean="0"/>
              <a:t>‹#›</a:t>
            </a:fld>
            <a:endParaRPr lang="en-US"/>
          </a:p>
        </p:txBody>
      </p:sp>
    </p:spTree>
    <p:extLst>
      <p:ext uri="{BB962C8B-B14F-4D97-AF65-F5344CB8AC3E}">
        <p14:creationId xmlns:p14="http://schemas.microsoft.com/office/powerpoint/2010/main" val="20290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Calcium_carbonate"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en.wikipedia.org/wiki/Carbon_dioxide" TargetMode="External"/><Relationship Id="rId4" Type="http://schemas.openxmlformats.org/officeDocument/2006/relationships/hyperlink" Target="http://en.wikipedia.org/wiki/Lime_(minera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Polymorphism_(materials_scienc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en.wikipedia.org/wiki/Supersaturation" TargetMode="External"/><Relationship Id="rId5" Type="http://schemas.openxmlformats.org/officeDocument/2006/relationships/hyperlink" Target="http://en.wikipedia.org/wiki/Calcite" TargetMode="External"/><Relationship Id="rId4" Type="http://schemas.openxmlformats.org/officeDocument/2006/relationships/hyperlink" Target="http://en.wikipedia.org/wiki/Aragonit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Times New Roman" charset="0"/>
              </a:rPr>
              <a:t>Since the end of the first Industrial Revolution in the 1830s, widespread burning of fossil fuels, deforestation, and cement production have released more than 440 billion metric tons of CO2 into the atmosphere (half of that in the last 30 years).  This mass release of previously “locked away” carbon enhances the natural greenhouse effect, trapping more and more heat in our atmosphere.  That’s one problem with CO2</a:t>
            </a:r>
            <a:r>
              <a:rPr lang="en-US" dirty="0" smtClean="0">
                <a:latin typeface="Times New Roman" charset="0"/>
              </a:rPr>
              <a:t>.</a:t>
            </a:r>
          </a:p>
          <a:p>
            <a:pPr eaLnBrk="1" hangingPunct="1"/>
            <a:endParaRPr lang="en-US" dirty="0" smtClean="0">
              <a:latin typeface="Times New Roman" charset="0"/>
            </a:endParaRPr>
          </a:p>
          <a:p>
            <a:pPr eaLnBrk="1" hangingPunct="1"/>
            <a:endParaRPr lang="en-US" dirty="0" smtClean="0">
              <a:latin typeface="Times New Roman" charset="0"/>
            </a:endParaRPr>
          </a:p>
          <a:p>
            <a:pPr eaLnBrk="1" hangingPunct="1"/>
            <a:endParaRPr lang="en-US" dirty="0" smtClean="0">
              <a:latin typeface="Times New Roman" charset="0"/>
            </a:endParaRPr>
          </a:p>
          <a:p>
            <a:pPr eaLnBrk="1" hangingPunct="1"/>
            <a:r>
              <a:rPr lang="en-US" dirty="0" smtClean="0">
                <a:latin typeface="Times New Roman" charset="0"/>
              </a:rPr>
              <a:t>Notes:  </a:t>
            </a:r>
            <a:r>
              <a:rPr lang="en-US" dirty="0" smtClean="0"/>
              <a:t>Cement manufacturing releases CO</a:t>
            </a:r>
            <a:r>
              <a:rPr lang="en-US" baseline="-25000" dirty="0" smtClean="0"/>
              <a:t>2</a:t>
            </a:r>
            <a:r>
              <a:rPr lang="en-US" dirty="0" smtClean="0"/>
              <a:t> in the atmosphere both directly when </a:t>
            </a:r>
            <a:r>
              <a:rPr lang="en-US" dirty="0" smtClean="0">
                <a:hlinkClick r:id="rId3" tooltip="Calcium carbonate"/>
              </a:rPr>
              <a:t>calcium carbonate</a:t>
            </a:r>
            <a:r>
              <a:rPr lang="en-US" dirty="0" smtClean="0"/>
              <a:t> is heated, producing </a:t>
            </a:r>
            <a:r>
              <a:rPr lang="en-US" dirty="0" smtClean="0">
                <a:hlinkClick r:id="rId4" tooltip="Lime (mineral)"/>
              </a:rPr>
              <a:t>lime</a:t>
            </a:r>
            <a:r>
              <a:rPr lang="en-US" dirty="0" smtClean="0"/>
              <a:t> and </a:t>
            </a:r>
            <a:r>
              <a:rPr lang="en-US" dirty="0" smtClean="0">
                <a:hlinkClick r:id="rId5" tooltip="Carbon dioxide"/>
              </a:rPr>
              <a:t>carbon dioxide</a:t>
            </a:r>
            <a:r>
              <a:rPr lang="en-US" dirty="0" smtClean="0"/>
              <a:t>, and also indirectly through the use of energy of its production involves the emission of CO</a:t>
            </a:r>
            <a:r>
              <a:rPr lang="en-US" baseline="-25000" dirty="0" smtClean="0"/>
              <a:t>2</a:t>
            </a:r>
            <a:endParaRPr lang="en-US" dirty="0">
              <a:latin typeface="Times New Roman"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charset="0"/>
                <a:ea typeface="ＭＳ Ｐゴシック" charset="0"/>
                <a:cs typeface="ＭＳ Ｐゴシック" charset="0"/>
              </a:defRPr>
            </a:lvl1pPr>
            <a:lvl2pPr marL="786338" indent="-302438" eaLnBrk="0" hangingPunct="0">
              <a:defRPr sz="2500">
                <a:solidFill>
                  <a:schemeClr val="tx1"/>
                </a:solidFill>
                <a:latin typeface="Arial" charset="0"/>
                <a:ea typeface="ＭＳ Ｐゴシック" charset="0"/>
              </a:defRPr>
            </a:lvl2pPr>
            <a:lvl3pPr marL="1209751" indent="-241950" eaLnBrk="0" hangingPunct="0">
              <a:defRPr sz="2500">
                <a:solidFill>
                  <a:schemeClr val="tx1"/>
                </a:solidFill>
                <a:latin typeface="Arial" charset="0"/>
                <a:ea typeface="ＭＳ Ｐゴシック" charset="0"/>
              </a:defRPr>
            </a:lvl3pPr>
            <a:lvl4pPr marL="1693652" indent="-241950" eaLnBrk="0" hangingPunct="0">
              <a:defRPr sz="2500">
                <a:solidFill>
                  <a:schemeClr val="tx1"/>
                </a:solidFill>
                <a:latin typeface="Arial" charset="0"/>
                <a:ea typeface="ＭＳ Ｐゴシック" charset="0"/>
              </a:defRPr>
            </a:lvl4pPr>
            <a:lvl5pPr marL="2177552" indent="-241950" eaLnBrk="0" hangingPunct="0">
              <a:defRPr sz="2500">
                <a:solidFill>
                  <a:schemeClr val="tx1"/>
                </a:solidFill>
                <a:latin typeface="Arial" charset="0"/>
                <a:ea typeface="ＭＳ Ｐゴシック" charset="0"/>
              </a:defRPr>
            </a:lvl5pPr>
            <a:lvl6pPr marL="2661453" indent="-241950" eaLnBrk="0" fontAlgn="base" hangingPunct="0">
              <a:spcBef>
                <a:spcPct val="0"/>
              </a:spcBef>
              <a:spcAft>
                <a:spcPct val="0"/>
              </a:spcAft>
              <a:defRPr sz="2500">
                <a:solidFill>
                  <a:schemeClr val="tx1"/>
                </a:solidFill>
                <a:latin typeface="Arial" charset="0"/>
                <a:ea typeface="ＭＳ Ｐゴシック" charset="0"/>
              </a:defRPr>
            </a:lvl6pPr>
            <a:lvl7pPr marL="3145353" indent="-241950" eaLnBrk="0" fontAlgn="base" hangingPunct="0">
              <a:spcBef>
                <a:spcPct val="0"/>
              </a:spcBef>
              <a:spcAft>
                <a:spcPct val="0"/>
              </a:spcAft>
              <a:defRPr sz="2500">
                <a:solidFill>
                  <a:schemeClr val="tx1"/>
                </a:solidFill>
                <a:latin typeface="Arial" charset="0"/>
                <a:ea typeface="ＭＳ Ｐゴシック" charset="0"/>
              </a:defRPr>
            </a:lvl7pPr>
            <a:lvl8pPr marL="3629254" indent="-241950" eaLnBrk="0" fontAlgn="base" hangingPunct="0">
              <a:spcBef>
                <a:spcPct val="0"/>
              </a:spcBef>
              <a:spcAft>
                <a:spcPct val="0"/>
              </a:spcAft>
              <a:defRPr sz="2500">
                <a:solidFill>
                  <a:schemeClr val="tx1"/>
                </a:solidFill>
                <a:latin typeface="Arial" charset="0"/>
                <a:ea typeface="ＭＳ Ｐゴシック" charset="0"/>
              </a:defRPr>
            </a:lvl8pPr>
            <a:lvl9pPr marL="4113154" indent="-241950" eaLnBrk="0" fontAlgn="base" hangingPunct="0">
              <a:spcBef>
                <a:spcPct val="0"/>
              </a:spcBef>
              <a:spcAft>
                <a:spcPct val="0"/>
              </a:spcAft>
              <a:defRPr sz="2500">
                <a:solidFill>
                  <a:schemeClr val="tx1"/>
                </a:solidFill>
                <a:latin typeface="Arial" charset="0"/>
                <a:ea typeface="ＭＳ Ｐゴシック" charset="0"/>
              </a:defRPr>
            </a:lvl9pPr>
          </a:lstStyle>
          <a:p>
            <a:pPr eaLnBrk="1" hangingPunct="1"/>
            <a:fld id="{A3D41CBB-D481-E44B-8F9B-B8A7A44C0E50}" type="slidenum">
              <a:rPr lang="en-US" sz="1200">
                <a:latin typeface="Times New Roman" charset="0"/>
              </a:rPr>
              <a:pPr eaLnBrk="1" hangingPunct="1"/>
              <a:t>2</a:t>
            </a:fld>
            <a:endParaRPr lang="en-US" sz="1200">
              <a:latin typeface="Times New Roman" charset="0"/>
            </a:endParaRPr>
          </a:p>
        </p:txBody>
      </p:sp>
    </p:spTree>
    <p:extLst>
      <p:ext uri="{BB962C8B-B14F-4D97-AF65-F5344CB8AC3E}">
        <p14:creationId xmlns:p14="http://schemas.microsoft.com/office/powerpoint/2010/main" val="426627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p:cNvSpPr>
          <p:nvPr>
            <p:ph type="sldImg"/>
          </p:nvPr>
        </p:nvSpPr>
        <p:spPr>
          <a:ln/>
        </p:spPr>
      </p:sp>
      <p:sp>
        <p:nvSpPr>
          <p:cNvPr id="4608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sz="800" dirty="0">
                <a:latin typeface="Times New Roman" charset="0"/>
                <a:ea typeface="ＭＳ Ｐゴシック" charset="0"/>
                <a:cs typeface="ＭＳ Ｐゴシック" charset="0"/>
              </a:rPr>
              <a:t>There has been much recent focus on these organisms.  In this study by Orr and colleagues, significant dissolution of the shell of the </a:t>
            </a:r>
            <a:r>
              <a:rPr lang="en-US" sz="800" dirty="0" err="1">
                <a:latin typeface="Times New Roman" charset="0"/>
                <a:ea typeface="ＭＳ Ｐゴシック" charset="0"/>
                <a:cs typeface="ＭＳ Ｐゴシック" charset="0"/>
              </a:rPr>
              <a:t>pteropod</a:t>
            </a:r>
            <a:r>
              <a:rPr lang="en-US" sz="800" dirty="0">
                <a:latin typeface="Times New Roman" charset="0"/>
                <a:ea typeface="ＭＳ Ｐゴシック" charset="0"/>
                <a:cs typeface="ＭＳ Ｐゴシック" charset="0"/>
              </a:rPr>
              <a:t> Clio </a:t>
            </a:r>
            <a:r>
              <a:rPr lang="en-US" sz="800" dirty="0" err="1">
                <a:latin typeface="Times New Roman" charset="0"/>
                <a:ea typeface="ＭＳ Ｐゴシック" charset="0"/>
                <a:cs typeface="ＭＳ Ｐゴシック" charset="0"/>
              </a:rPr>
              <a:t>pyramidata</a:t>
            </a:r>
            <a:r>
              <a:rPr lang="en-US" sz="800" dirty="0">
                <a:latin typeface="Times New Roman" charset="0"/>
                <a:ea typeface="ＭＳ Ｐゴシック" charset="0"/>
                <a:cs typeface="ＭＳ Ｐゴシック" charset="0"/>
              </a:rPr>
              <a:t> occurred within only 48 hours when exposed to </a:t>
            </a:r>
            <a:r>
              <a:rPr lang="en-US" sz="800" dirty="0" err="1">
                <a:latin typeface="Times New Roman" charset="0"/>
                <a:ea typeface="ＭＳ Ｐゴシック" charset="0"/>
                <a:cs typeface="ＭＳ Ｐゴシック" charset="0"/>
              </a:rPr>
              <a:t>undersaturated</a:t>
            </a:r>
            <a:r>
              <a:rPr lang="en-US" sz="800" dirty="0">
                <a:latin typeface="Times New Roman" charset="0"/>
                <a:ea typeface="ＭＳ Ｐゴシック" charset="0"/>
                <a:cs typeface="ＭＳ Ｐゴシック" charset="0"/>
              </a:rPr>
              <a:t> seawater.  These results suggest that in only 18 years from now, we will likely see major changes in the presence of this organism in Antarctic waters.</a:t>
            </a:r>
          </a:p>
        </p:txBody>
      </p:sp>
      <p:sp>
        <p:nvSpPr>
          <p:cNvPr id="4608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29459" indent="-35397599"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861" eaLnBrk="0" fontAlgn="base" hangingPunct="0">
              <a:spcBef>
                <a:spcPct val="0"/>
              </a:spcBef>
              <a:spcAft>
                <a:spcPct val="0"/>
              </a:spcAft>
              <a:defRPr sz="1900">
                <a:solidFill>
                  <a:schemeClr val="tx1"/>
                </a:solidFill>
                <a:latin typeface="Times New Roman" charset="0"/>
                <a:ea typeface="ＭＳ Ｐゴシック" charset="0"/>
              </a:defRPr>
            </a:lvl6pPr>
            <a:lvl7pPr marL="863722" eaLnBrk="0" fontAlgn="base" hangingPunct="0">
              <a:spcBef>
                <a:spcPct val="0"/>
              </a:spcBef>
              <a:spcAft>
                <a:spcPct val="0"/>
              </a:spcAft>
              <a:defRPr sz="1900">
                <a:solidFill>
                  <a:schemeClr val="tx1"/>
                </a:solidFill>
                <a:latin typeface="Times New Roman" charset="0"/>
                <a:ea typeface="ＭＳ Ｐゴシック" charset="0"/>
              </a:defRPr>
            </a:lvl7pPr>
            <a:lvl8pPr marL="1295583" eaLnBrk="0" fontAlgn="base" hangingPunct="0">
              <a:spcBef>
                <a:spcPct val="0"/>
              </a:spcBef>
              <a:spcAft>
                <a:spcPct val="0"/>
              </a:spcAft>
              <a:defRPr sz="1900">
                <a:solidFill>
                  <a:schemeClr val="tx1"/>
                </a:solidFill>
                <a:latin typeface="Times New Roman" charset="0"/>
                <a:ea typeface="ＭＳ Ｐゴシック" charset="0"/>
              </a:defRPr>
            </a:lvl8pPr>
            <a:lvl9pPr marL="1727443"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C82AB752-D5D5-4A4D-8E26-B3E45BB8FDC8}" type="slidenum">
              <a:rPr lang="en-US" sz="1100"/>
              <a:pPr eaLnBrk="1" hangingPunct="1"/>
              <a:t>11</a:t>
            </a:fld>
            <a:endParaRPr lang="en-US" sz="1100"/>
          </a:p>
        </p:txBody>
      </p:sp>
    </p:spTree>
    <p:extLst>
      <p:ext uri="{BB962C8B-B14F-4D97-AF65-F5344CB8AC3E}">
        <p14:creationId xmlns:p14="http://schemas.microsoft.com/office/powerpoint/2010/main" val="815021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34101" indent="-35402184"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917" eaLnBrk="0" fontAlgn="base" hangingPunct="0">
              <a:spcBef>
                <a:spcPct val="0"/>
              </a:spcBef>
              <a:spcAft>
                <a:spcPct val="0"/>
              </a:spcAft>
              <a:defRPr sz="1900">
                <a:solidFill>
                  <a:schemeClr val="tx1"/>
                </a:solidFill>
                <a:latin typeface="Times New Roman" charset="0"/>
                <a:ea typeface="ＭＳ Ｐゴシック" charset="0"/>
              </a:defRPr>
            </a:lvl6pPr>
            <a:lvl7pPr marL="863834" eaLnBrk="0" fontAlgn="base" hangingPunct="0">
              <a:spcBef>
                <a:spcPct val="0"/>
              </a:spcBef>
              <a:spcAft>
                <a:spcPct val="0"/>
              </a:spcAft>
              <a:defRPr sz="1900">
                <a:solidFill>
                  <a:schemeClr val="tx1"/>
                </a:solidFill>
                <a:latin typeface="Times New Roman" charset="0"/>
                <a:ea typeface="ＭＳ Ｐゴシック" charset="0"/>
              </a:defRPr>
            </a:lvl7pPr>
            <a:lvl8pPr marL="1295751" eaLnBrk="0" fontAlgn="base" hangingPunct="0">
              <a:spcBef>
                <a:spcPct val="0"/>
              </a:spcBef>
              <a:spcAft>
                <a:spcPct val="0"/>
              </a:spcAft>
              <a:defRPr sz="1900">
                <a:solidFill>
                  <a:schemeClr val="tx1"/>
                </a:solidFill>
                <a:latin typeface="Times New Roman" charset="0"/>
                <a:ea typeface="ＭＳ Ｐゴシック" charset="0"/>
              </a:defRPr>
            </a:lvl8pPr>
            <a:lvl9pPr marL="1727667"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0A9A6DFF-CED3-BB4E-9395-B4973CB49419}" type="slidenum">
              <a:rPr lang="en-US" sz="1100"/>
              <a:pPr eaLnBrk="1" hangingPunct="1"/>
              <a:t>12</a:t>
            </a:fld>
            <a:endParaRPr lang="en-US" sz="11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Ocean acidification will not only affect calcifying organisms.  NON-calcifying organisms (such as phytoplankton called diatoms, and krill shown in these photos) will also likely be affected through direct, indirect, and subtle responses to an acidifying ocean.  Most of ocean acidification research so far has focused mainly on calcification rates of calcifying organisms, especially tropical corals and planktonic coccolithophores.  We are just beginning to understand other physiological responses to ocean acidification and I will cover a few of these here.</a:t>
            </a:r>
          </a:p>
        </p:txBody>
      </p:sp>
    </p:spTree>
    <p:extLst>
      <p:ext uri="{BB962C8B-B14F-4D97-AF65-F5344CB8AC3E}">
        <p14:creationId xmlns:p14="http://schemas.microsoft.com/office/powerpoint/2010/main" val="394007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a:ln/>
        </p:spPr>
      </p:sp>
      <p:sp>
        <p:nvSpPr>
          <p:cNvPr id="5427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cs typeface="ＭＳ Ｐゴシック" charset="0"/>
              </a:rPr>
              <a:t>This scenario shows diatoms experiencing positive growth and productivity under higher CO2/more acidic conditions.  Large diatoms will favor transfer of C to higher trophic levels such as krill, penguins, and whales. </a:t>
            </a:r>
          </a:p>
          <a:p>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However, higher biomass and productivity of large diatoms will also increase nutrient utilization and may drive the system to nutrient-limitation over longer timescales, and this needs to be considered in future manipulations.</a:t>
            </a:r>
          </a:p>
        </p:txBody>
      </p:sp>
      <p:sp>
        <p:nvSpPr>
          <p:cNvPr id="5427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29459" indent="-35397599"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861" eaLnBrk="0" fontAlgn="base" hangingPunct="0">
              <a:spcBef>
                <a:spcPct val="0"/>
              </a:spcBef>
              <a:spcAft>
                <a:spcPct val="0"/>
              </a:spcAft>
              <a:defRPr sz="1900">
                <a:solidFill>
                  <a:schemeClr val="tx1"/>
                </a:solidFill>
                <a:latin typeface="Times New Roman" charset="0"/>
                <a:ea typeface="ＭＳ Ｐゴシック" charset="0"/>
              </a:defRPr>
            </a:lvl6pPr>
            <a:lvl7pPr marL="863722" eaLnBrk="0" fontAlgn="base" hangingPunct="0">
              <a:spcBef>
                <a:spcPct val="0"/>
              </a:spcBef>
              <a:spcAft>
                <a:spcPct val="0"/>
              </a:spcAft>
              <a:defRPr sz="1900">
                <a:solidFill>
                  <a:schemeClr val="tx1"/>
                </a:solidFill>
                <a:latin typeface="Times New Roman" charset="0"/>
                <a:ea typeface="ＭＳ Ｐゴシック" charset="0"/>
              </a:defRPr>
            </a:lvl7pPr>
            <a:lvl8pPr marL="1295583" eaLnBrk="0" fontAlgn="base" hangingPunct="0">
              <a:spcBef>
                <a:spcPct val="0"/>
              </a:spcBef>
              <a:spcAft>
                <a:spcPct val="0"/>
              </a:spcAft>
              <a:defRPr sz="1900">
                <a:solidFill>
                  <a:schemeClr val="tx1"/>
                </a:solidFill>
                <a:latin typeface="Times New Roman" charset="0"/>
                <a:ea typeface="ＭＳ Ｐゴシック" charset="0"/>
              </a:defRPr>
            </a:lvl8pPr>
            <a:lvl9pPr marL="1727443"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E6608B6A-6DED-6543-AE2B-F65717D3B587}" type="slidenum">
              <a:rPr lang="en-US" sz="1100"/>
              <a:pPr eaLnBrk="1" hangingPunct="1"/>
              <a:t>13</a:t>
            </a:fld>
            <a:endParaRPr lang="en-US" sz="1100"/>
          </a:p>
        </p:txBody>
      </p:sp>
    </p:spTree>
    <p:extLst>
      <p:ext uri="{BB962C8B-B14F-4D97-AF65-F5344CB8AC3E}">
        <p14:creationId xmlns:p14="http://schemas.microsoft.com/office/powerpoint/2010/main" val="3618151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dirty="0" smtClean="0"/>
              <a:t>Increased growth and metabolism was also observed in brittle stars at reduced pH/elevated CO</a:t>
            </a:r>
            <a:r>
              <a:rPr lang="en-US" baseline="-25000" dirty="0" smtClean="0"/>
              <a:t>2</a:t>
            </a:r>
            <a:endParaRPr lang="en-US" baseline="0" dirty="0" smtClean="0"/>
          </a:p>
          <a:p>
            <a:pPr marL="0" marR="0" lvl="0" indent="0" algn="l" defTabSz="914400" rtl="0" eaLnBrk="1" fontAlgn="auto" latinLnBrk="0" hangingPunct="1">
              <a:lnSpc>
                <a:spcPct val="9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90000"/>
              </a:lnSpc>
              <a:spcBef>
                <a:spcPts val="0"/>
              </a:spcBef>
              <a:spcAft>
                <a:spcPts val="0"/>
              </a:spcAft>
              <a:buClrTx/>
              <a:buSzTx/>
              <a:buFontTx/>
              <a:buNone/>
              <a:tabLst/>
              <a:defRPr/>
            </a:pPr>
            <a:r>
              <a:rPr lang="en-US" dirty="0" smtClean="0"/>
              <a:t>but </a:t>
            </a:r>
            <a:r>
              <a:rPr lang="en-US" dirty="0"/>
              <a:t>the cost - muscle wastage - was substantial.</a:t>
            </a:r>
          </a:p>
          <a:p>
            <a:pPr>
              <a:lnSpc>
                <a:spcPct val="90000"/>
              </a:lnSpc>
            </a:pPr>
            <a:endParaRPr lang="en-US" dirty="0"/>
          </a:p>
          <a:p>
            <a:pPr defTabSz="457081">
              <a:lnSpc>
                <a:spcPct val="90000"/>
              </a:lnSpc>
              <a:defRPr/>
            </a:pPr>
            <a:r>
              <a:rPr lang="en-US" dirty="0"/>
              <a:t>Longitudinal cross sections of established brittle star arms mounted in methacrylate resin and stained with Lee’s basic blue </a:t>
            </a:r>
            <a:r>
              <a:rPr lang="en-US" dirty="0" err="1"/>
              <a:t>fuchin</a:t>
            </a:r>
            <a:r>
              <a:rPr lang="en-US" dirty="0"/>
              <a:t>.</a:t>
            </a:r>
            <a:endParaRPr lang="en-US" dirty="0">
              <a:ea typeface="ＭＳ Ｐゴシック" charset="0"/>
              <a:cs typeface="ＭＳ Ｐゴシック" charset="0"/>
            </a:endParaRPr>
          </a:p>
          <a:p>
            <a:pPr>
              <a:lnSpc>
                <a:spcPct val="90000"/>
              </a:lnSpc>
            </a:pPr>
            <a:endParaRPr lang="en-US" dirty="0" smtClean="0"/>
          </a:p>
          <a:p>
            <a:pPr>
              <a:lnSpc>
                <a:spcPct val="90000"/>
              </a:lnSpc>
            </a:pPr>
            <a:endParaRPr lang="en-US" dirty="0"/>
          </a:p>
        </p:txBody>
      </p:sp>
      <p:sp>
        <p:nvSpPr>
          <p:cNvPr id="563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24818" indent="-35393015"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805" eaLnBrk="0" fontAlgn="base" hangingPunct="0">
              <a:spcBef>
                <a:spcPct val="0"/>
              </a:spcBef>
              <a:spcAft>
                <a:spcPct val="0"/>
              </a:spcAft>
              <a:defRPr sz="1900">
                <a:solidFill>
                  <a:schemeClr val="tx1"/>
                </a:solidFill>
                <a:latin typeface="Times New Roman" charset="0"/>
                <a:ea typeface="ＭＳ Ｐゴシック" charset="0"/>
              </a:defRPr>
            </a:lvl6pPr>
            <a:lvl7pPr marL="863610" eaLnBrk="0" fontAlgn="base" hangingPunct="0">
              <a:spcBef>
                <a:spcPct val="0"/>
              </a:spcBef>
              <a:spcAft>
                <a:spcPct val="0"/>
              </a:spcAft>
              <a:defRPr sz="1900">
                <a:solidFill>
                  <a:schemeClr val="tx1"/>
                </a:solidFill>
                <a:latin typeface="Times New Roman" charset="0"/>
                <a:ea typeface="ＭＳ Ｐゴシック" charset="0"/>
              </a:defRPr>
            </a:lvl7pPr>
            <a:lvl8pPr marL="1295415" eaLnBrk="0" fontAlgn="base" hangingPunct="0">
              <a:spcBef>
                <a:spcPct val="0"/>
              </a:spcBef>
              <a:spcAft>
                <a:spcPct val="0"/>
              </a:spcAft>
              <a:defRPr sz="1900">
                <a:solidFill>
                  <a:schemeClr val="tx1"/>
                </a:solidFill>
                <a:latin typeface="Times New Roman" charset="0"/>
                <a:ea typeface="ＭＳ Ｐゴシック" charset="0"/>
              </a:defRPr>
            </a:lvl8pPr>
            <a:lvl9pPr marL="172722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F2D22F60-E59D-C841-8D68-11171AD54816}" type="slidenum">
              <a:rPr lang="en-US" sz="1100"/>
              <a:pPr eaLnBrk="1" hangingPunct="1"/>
              <a:t>14</a:t>
            </a:fld>
            <a:endParaRPr lang="en-US" sz="1100"/>
          </a:p>
        </p:txBody>
      </p:sp>
    </p:spTree>
    <p:extLst>
      <p:ext uri="{BB962C8B-B14F-4D97-AF65-F5344CB8AC3E}">
        <p14:creationId xmlns:p14="http://schemas.microsoft.com/office/powerpoint/2010/main" val="3005277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300" i="1" dirty="0" err="1">
                <a:solidFill>
                  <a:schemeClr val="bg1"/>
                </a:solidFill>
              </a:rPr>
              <a:t>Euphausia</a:t>
            </a:r>
            <a:r>
              <a:rPr lang="en-US" sz="1300" i="1" dirty="0">
                <a:solidFill>
                  <a:schemeClr val="bg1"/>
                </a:solidFill>
              </a:rPr>
              <a:t> </a:t>
            </a:r>
            <a:r>
              <a:rPr lang="en-US" sz="1300" i="1" dirty="0" err="1">
                <a:solidFill>
                  <a:schemeClr val="bg1"/>
                </a:solidFill>
              </a:rPr>
              <a:t>superba</a:t>
            </a:r>
            <a:r>
              <a:rPr lang="en-US" sz="1300" dirty="0">
                <a:solidFill>
                  <a:schemeClr val="bg1"/>
                </a:solidFill>
              </a:rPr>
              <a:t> responded to elevated CO</a:t>
            </a:r>
            <a:r>
              <a:rPr lang="en-US" sz="1300" baseline="-25000" dirty="0">
                <a:solidFill>
                  <a:schemeClr val="bg1"/>
                </a:solidFill>
              </a:rPr>
              <a:t>2</a:t>
            </a:r>
            <a:r>
              <a:rPr lang="en-US" sz="1300" dirty="0">
                <a:solidFill>
                  <a:schemeClr val="bg1"/>
                </a:solidFill>
              </a:rPr>
              <a:t> by increasing ingestion rates, nutrient release rates, and metabolic activity, reflecting enhanced energetic requirements of acid-base regulation, but the associated compensation costs included the catabolism of proteins and  differential partitioning of C and N, which created stoichiometric changes within the krill which could, in the long-term, decrease growth and reproduction and negatively impact an already declining krill population.</a:t>
            </a:r>
          </a:p>
        </p:txBody>
      </p:sp>
      <p:sp>
        <p:nvSpPr>
          <p:cNvPr id="563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24818" indent="-35393015"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805" eaLnBrk="0" fontAlgn="base" hangingPunct="0">
              <a:spcBef>
                <a:spcPct val="0"/>
              </a:spcBef>
              <a:spcAft>
                <a:spcPct val="0"/>
              </a:spcAft>
              <a:defRPr sz="1900">
                <a:solidFill>
                  <a:schemeClr val="tx1"/>
                </a:solidFill>
                <a:latin typeface="Times New Roman" charset="0"/>
                <a:ea typeface="ＭＳ Ｐゴシック" charset="0"/>
              </a:defRPr>
            </a:lvl6pPr>
            <a:lvl7pPr marL="863610" eaLnBrk="0" fontAlgn="base" hangingPunct="0">
              <a:spcBef>
                <a:spcPct val="0"/>
              </a:spcBef>
              <a:spcAft>
                <a:spcPct val="0"/>
              </a:spcAft>
              <a:defRPr sz="1900">
                <a:solidFill>
                  <a:schemeClr val="tx1"/>
                </a:solidFill>
                <a:latin typeface="Times New Roman" charset="0"/>
                <a:ea typeface="ＭＳ Ｐゴシック" charset="0"/>
              </a:defRPr>
            </a:lvl7pPr>
            <a:lvl8pPr marL="1295415" eaLnBrk="0" fontAlgn="base" hangingPunct="0">
              <a:spcBef>
                <a:spcPct val="0"/>
              </a:spcBef>
              <a:spcAft>
                <a:spcPct val="0"/>
              </a:spcAft>
              <a:defRPr sz="1900">
                <a:solidFill>
                  <a:schemeClr val="tx1"/>
                </a:solidFill>
                <a:latin typeface="Times New Roman" charset="0"/>
                <a:ea typeface="ＭＳ Ｐゴシック" charset="0"/>
              </a:defRPr>
            </a:lvl8pPr>
            <a:lvl9pPr marL="1727220"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F2D22F60-E59D-C841-8D68-11171AD54816}" type="slidenum">
              <a:rPr lang="en-US" sz="1100"/>
              <a:pPr eaLnBrk="1" hangingPunct="1"/>
              <a:t>15</a:t>
            </a:fld>
            <a:endParaRPr lang="en-US" sz="1100"/>
          </a:p>
        </p:txBody>
      </p:sp>
    </p:spTree>
    <p:extLst>
      <p:ext uri="{BB962C8B-B14F-4D97-AF65-F5344CB8AC3E}">
        <p14:creationId xmlns:p14="http://schemas.microsoft.com/office/powerpoint/2010/main" val="2939333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863834" eaLnBrk="0" fontAlgn="base" hangingPunct="0">
              <a:lnSpc>
                <a:spcPct val="90000"/>
              </a:lnSpc>
              <a:spcBef>
                <a:spcPct val="30000"/>
              </a:spcBef>
              <a:spcAft>
                <a:spcPct val="0"/>
              </a:spcAft>
              <a:defRPr/>
            </a:pPr>
            <a:r>
              <a:rPr lang="en-US" sz="1000" dirty="0" smtClean="0"/>
              <a:t>We tested the effects that ocean acidification from elevated levels of atmospheric carbon dioxide (CO</a:t>
            </a:r>
            <a:r>
              <a:rPr lang="en-US" sz="1000" baseline="-25000" dirty="0" smtClean="0"/>
              <a:t>2</a:t>
            </a:r>
            <a:r>
              <a:rPr lang="en-US" sz="1000" dirty="0" smtClean="0"/>
              <a:t>) could have on the ability of larvae to detect olfactory cues from adult habitats. </a:t>
            </a:r>
          </a:p>
          <a:p>
            <a:pPr defTabSz="863834" eaLnBrk="0" fontAlgn="base" hangingPunct="0">
              <a:lnSpc>
                <a:spcPct val="90000"/>
              </a:lnSpc>
              <a:spcBef>
                <a:spcPct val="30000"/>
              </a:spcBef>
              <a:spcAft>
                <a:spcPct val="0"/>
              </a:spcAft>
              <a:defRPr/>
            </a:pPr>
            <a:endParaRPr lang="en-US" sz="1000" dirty="0" smtClean="0"/>
          </a:p>
          <a:p>
            <a:pPr defTabSz="863834" eaLnBrk="0" fontAlgn="base" hangingPunct="0">
              <a:lnSpc>
                <a:spcPct val="90000"/>
              </a:lnSpc>
              <a:spcBef>
                <a:spcPct val="30000"/>
              </a:spcBef>
              <a:spcAft>
                <a:spcPct val="0"/>
              </a:spcAft>
              <a:defRPr/>
            </a:pPr>
            <a:r>
              <a:rPr lang="en-US" sz="1000" dirty="0" smtClean="0"/>
              <a:t>Larval clownfish reared in control seawater (pH 8.15) discriminated between a range of cues that could help them locate reef habitat and suitable settlement sites. This discriminatory ability was disrupted when larvae were reared in conditions simulating CO</a:t>
            </a:r>
            <a:r>
              <a:rPr lang="en-US" sz="1000" baseline="-25000" dirty="0" smtClean="0"/>
              <a:t>2</a:t>
            </a:r>
            <a:r>
              <a:rPr lang="en-US" sz="1000" dirty="0" smtClean="0"/>
              <a:t>-induced ocean acidification. </a:t>
            </a:r>
          </a:p>
          <a:p>
            <a:pPr defTabSz="863834" eaLnBrk="0" fontAlgn="base" hangingPunct="0">
              <a:lnSpc>
                <a:spcPct val="90000"/>
              </a:lnSpc>
              <a:spcBef>
                <a:spcPct val="30000"/>
              </a:spcBef>
              <a:spcAft>
                <a:spcPct val="0"/>
              </a:spcAft>
              <a:defRPr/>
            </a:pPr>
            <a:endParaRPr lang="en-US" sz="1000" dirty="0" smtClean="0"/>
          </a:p>
          <a:p>
            <a:pPr defTabSz="863834" eaLnBrk="0" fontAlgn="base" hangingPunct="0">
              <a:lnSpc>
                <a:spcPct val="90000"/>
              </a:lnSpc>
              <a:spcBef>
                <a:spcPct val="30000"/>
              </a:spcBef>
              <a:spcAft>
                <a:spcPct val="0"/>
              </a:spcAft>
              <a:defRPr/>
            </a:pPr>
            <a:r>
              <a:rPr lang="en-US" sz="1000" dirty="0" smtClean="0"/>
              <a:t>Larvae became strongly attracted to olfactory stimuli they normally avoided when reared at levels of ocean pH that could occur </a:t>
            </a:r>
            <a:r>
              <a:rPr lang="en-US" sz="1000" i="1" dirty="0" smtClean="0"/>
              <a:t>ca</a:t>
            </a:r>
            <a:r>
              <a:rPr lang="en-US" sz="1000" dirty="0" smtClean="0"/>
              <a:t>. 2100 (pH 7.8) and they no longer responded to any olfactory cues when reared at pH levels (pH 7.6) that might be attained later next century on a business-as-usual carbon-dioxide emissions trajectory</a:t>
            </a:r>
            <a:endParaRPr lang="en-US" sz="1000" dirty="0">
              <a:latin typeface="Times New Roman" charset="0"/>
              <a:ea typeface="ＭＳ Ｐゴシック" charset="0"/>
              <a:cs typeface="ＭＳ Ｐゴシック" charset="0"/>
            </a:endParaRPr>
          </a:p>
        </p:txBody>
      </p:sp>
      <p:sp>
        <p:nvSpPr>
          <p:cNvPr id="563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29459" indent="-35397599"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861" eaLnBrk="0" fontAlgn="base" hangingPunct="0">
              <a:spcBef>
                <a:spcPct val="0"/>
              </a:spcBef>
              <a:spcAft>
                <a:spcPct val="0"/>
              </a:spcAft>
              <a:defRPr sz="1900">
                <a:solidFill>
                  <a:schemeClr val="tx1"/>
                </a:solidFill>
                <a:latin typeface="Times New Roman" charset="0"/>
                <a:ea typeface="ＭＳ Ｐゴシック" charset="0"/>
              </a:defRPr>
            </a:lvl6pPr>
            <a:lvl7pPr marL="863722" eaLnBrk="0" fontAlgn="base" hangingPunct="0">
              <a:spcBef>
                <a:spcPct val="0"/>
              </a:spcBef>
              <a:spcAft>
                <a:spcPct val="0"/>
              </a:spcAft>
              <a:defRPr sz="1900">
                <a:solidFill>
                  <a:schemeClr val="tx1"/>
                </a:solidFill>
                <a:latin typeface="Times New Roman" charset="0"/>
                <a:ea typeface="ＭＳ Ｐゴシック" charset="0"/>
              </a:defRPr>
            </a:lvl7pPr>
            <a:lvl8pPr marL="1295583" eaLnBrk="0" fontAlgn="base" hangingPunct="0">
              <a:spcBef>
                <a:spcPct val="0"/>
              </a:spcBef>
              <a:spcAft>
                <a:spcPct val="0"/>
              </a:spcAft>
              <a:defRPr sz="1900">
                <a:solidFill>
                  <a:schemeClr val="tx1"/>
                </a:solidFill>
                <a:latin typeface="Times New Roman" charset="0"/>
                <a:ea typeface="ＭＳ Ｐゴシック" charset="0"/>
              </a:defRPr>
            </a:lvl8pPr>
            <a:lvl9pPr marL="1727443"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F2D22F60-E59D-C841-8D68-11171AD54816}" type="slidenum">
              <a:rPr lang="en-US" sz="1100"/>
              <a:pPr eaLnBrk="1" hangingPunct="1"/>
              <a:t>16</a:t>
            </a:fld>
            <a:endParaRPr lang="en-US" sz="1100"/>
          </a:p>
        </p:txBody>
      </p:sp>
    </p:spTree>
    <p:extLst>
      <p:ext uri="{BB962C8B-B14F-4D97-AF65-F5344CB8AC3E}">
        <p14:creationId xmlns:p14="http://schemas.microsoft.com/office/powerpoint/2010/main" val="3447717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34101" indent="-35402184"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917" eaLnBrk="0" fontAlgn="base" hangingPunct="0">
              <a:spcBef>
                <a:spcPct val="0"/>
              </a:spcBef>
              <a:spcAft>
                <a:spcPct val="0"/>
              </a:spcAft>
              <a:defRPr sz="1900">
                <a:solidFill>
                  <a:schemeClr val="tx1"/>
                </a:solidFill>
                <a:latin typeface="Times New Roman" charset="0"/>
                <a:ea typeface="ＭＳ Ｐゴシック" charset="0"/>
              </a:defRPr>
            </a:lvl6pPr>
            <a:lvl7pPr marL="863834" eaLnBrk="0" fontAlgn="base" hangingPunct="0">
              <a:spcBef>
                <a:spcPct val="0"/>
              </a:spcBef>
              <a:spcAft>
                <a:spcPct val="0"/>
              </a:spcAft>
              <a:defRPr sz="1900">
                <a:solidFill>
                  <a:schemeClr val="tx1"/>
                </a:solidFill>
                <a:latin typeface="Times New Roman" charset="0"/>
                <a:ea typeface="ＭＳ Ｐゴシック" charset="0"/>
              </a:defRPr>
            </a:lvl7pPr>
            <a:lvl8pPr marL="1295751" eaLnBrk="0" fontAlgn="base" hangingPunct="0">
              <a:spcBef>
                <a:spcPct val="0"/>
              </a:spcBef>
              <a:spcAft>
                <a:spcPct val="0"/>
              </a:spcAft>
              <a:defRPr sz="1900">
                <a:solidFill>
                  <a:schemeClr val="tx1"/>
                </a:solidFill>
                <a:latin typeface="Times New Roman" charset="0"/>
                <a:ea typeface="ＭＳ Ｐゴシック" charset="0"/>
              </a:defRPr>
            </a:lvl8pPr>
            <a:lvl9pPr marL="1727667"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A12B6CA3-0B25-1B46-90EC-FC58468B8D46}" type="slidenum">
              <a:rPr lang="en-US" sz="1100"/>
              <a:pPr eaLnBrk="1" hangingPunct="1"/>
              <a:t>17</a:t>
            </a:fld>
            <a:endParaRPr lang="en-US" sz="11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200" b="0" i="0" u="none" strike="noStrike" kern="1200" baseline="0" dirty="0" smtClean="0">
              <a:solidFill>
                <a:schemeClr val="tx1"/>
              </a:solidFill>
              <a:latin typeface="+mn-lt"/>
              <a:ea typeface="+mn-ea"/>
              <a:cs typeface="+mn-cs"/>
            </a:endParaRPr>
          </a:p>
        </p:txBody>
      </p:sp>
    </p:spTree>
    <p:extLst>
      <p:ext uri="{BB962C8B-B14F-4D97-AF65-F5344CB8AC3E}">
        <p14:creationId xmlns:p14="http://schemas.microsoft.com/office/powerpoint/2010/main" val="25493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34101" indent="-35402184"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917" eaLnBrk="0" fontAlgn="base" hangingPunct="0">
              <a:spcBef>
                <a:spcPct val="0"/>
              </a:spcBef>
              <a:spcAft>
                <a:spcPct val="0"/>
              </a:spcAft>
              <a:defRPr sz="1900">
                <a:solidFill>
                  <a:schemeClr val="tx1"/>
                </a:solidFill>
                <a:latin typeface="Times New Roman" charset="0"/>
                <a:ea typeface="ＭＳ Ｐゴシック" charset="0"/>
              </a:defRPr>
            </a:lvl6pPr>
            <a:lvl7pPr marL="863834" eaLnBrk="0" fontAlgn="base" hangingPunct="0">
              <a:spcBef>
                <a:spcPct val="0"/>
              </a:spcBef>
              <a:spcAft>
                <a:spcPct val="0"/>
              </a:spcAft>
              <a:defRPr sz="1900">
                <a:solidFill>
                  <a:schemeClr val="tx1"/>
                </a:solidFill>
                <a:latin typeface="Times New Roman" charset="0"/>
                <a:ea typeface="ＭＳ Ｐゴシック" charset="0"/>
              </a:defRPr>
            </a:lvl7pPr>
            <a:lvl8pPr marL="1295751" eaLnBrk="0" fontAlgn="base" hangingPunct="0">
              <a:spcBef>
                <a:spcPct val="0"/>
              </a:spcBef>
              <a:spcAft>
                <a:spcPct val="0"/>
              </a:spcAft>
              <a:defRPr sz="1900">
                <a:solidFill>
                  <a:schemeClr val="tx1"/>
                </a:solidFill>
                <a:latin typeface="Times New Roman" charset="0"/>
                <a:ea typeface="ＭＳ Ｐゴシック" charset="0"/>
              </a:defRPr>
            </a:lvl8pPr>
            <a:lvl9pPr marL="1727667"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A12B6CA3-0B25-1B46-90EC-FC58468B8D46}" type="slidenum">
              <a:rPr lang="en-US" sz="1100"/>
              <a:pPr eaLnBrk="1" hangingPunct="1"/>
              <a:t>18</a:t>
            </a:fld>
            <a:endParaRPr lang="en-US" sz="11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Increasing efforts to monitor and experimentally determine biological response</a:t>
            </a:r>
            <a:endParaRPr lang="en-US" sz="1200" b="0" i="0" u="none" strike="noStrike" kern="1200" baseline="0" dirty="0" smtClean="0">
              <a:solidFill>
                <a:schemeClr val="tx1"/>
              </a:solidFill>
              <a:latin typeface="+mn-lt"/>
              <a:ea typeface="+mn-ea"/>
              <a:cs typeface="+mn-cs"/>
            </a:endParaRPr>
          </a:p>
        </p:txBody>
      </p:sp>
    </p:spTree>
    <p:extLst>
      <p:ext uri="{BB962C8B-B14F-4D97-AF65-F5344CB8AC3E}">
        <p14:creationId xmlns:p14="http://schemas.microsoft.com/office/powerpoint/2010/main" val="724918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34101" indent="-35402184"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917" eaLnBrk="0" fontAlgn="base" hangingPunct="0">
              <a:spcBef>
                <a:spcPct val="0"/>
              </a:spcBef>
              <a:spcAft>
                <a:spcPct val="0"/>
              </a:spcAft>
              <a:defRPr sz="1900">
                <a:solidFill>
                  <a:schemeClr val="tx1"/>
                </a:solidFill>
                <a:latin typeface="Times New Roman" charset="0"/>
                <a:ea typeface="ＭＳ Ｐゴシック" charset="0"/>
              </a:defRPr>
            </a:lvl6pPr>
            <a:lvl7pPr marL="863834" eaLnBrk="0" fontAlgn="base" hangingPunct="0">
              <a:spcBef>
                <a:spcPct val="0"/>
              </a:spcBef>
              <a:spcAft>
                <a:spcPct val="0"/>
              </a:spcAft>
              <a:defRPr sz="1900">
                <a:solidFill>
                  <a:schemeClr val="tx1"/>
                </a:solidFill>
                <a:latin typeface="Times New Roman" charset="0"/>
                <a:ea typeface="ＭＳ Ｐゴシック" charset="0"/>
              </a:defRPr>
            </a:lvl7pPr>
            <a:lvl8pPr marL="1295751" eaLnBrk="0" fontAlgn="base" hangingPunct="0">
              <a:spcBef>
                <a:spcPct val="0"/>
              </a:spcBef>
              <a:spcAft>
                <a:spcPct val="0"/>
              </a:spcAft>
              <a:defRPr sz="1900">
                <a:solidFill>
                  <a:schemeClr val="tx1"/>
                </a:solidFill>
                <a:latin typeface="Times New Roman" charset="0"/>
                <a:ea typeface="ＭＳ Ｐゴシック" charset="0"/>
              </a:defRPr>
            </a:lvl8pPr>
            <a:lvl9pPr marL="1727667"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A12B6CA3-0B25-1B46-90EC-FC58468B8D46}" type="slidenum">
              <a:rPr lang="en-US" sz="1100"/>
              <a:pPr eaLnBrk="1" hangingPunct="1"/>
              <a:t>19</a:t>
            </a:fld>
            <a:endParaRPr lang="en-US" sz="11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Building strategic</a:t>
            </a:r>
            <a:r>
              <a:rPr lang="en-US" sz="1200" kern="1200" baseline="0" dirty="0" smtClean="0">
                <a:solidFill>
                  <a:schemeClr val="tx1"/>
                </a:solidFill>
                <a:effectLst/>
                <a:latin typeface="+mn-lt"/>
                <a:ea typeface="+mn-ea"/>
                <a:cs typeface="+mn-cs"/>
              </a:rPr>
              <a:t> plans to identify research priorities and a monitoring plan</a:t>
            </a:r>
            <a:endParaRPr lang="en-US" sz="1200" b="0" i="0" u="none" strike="noStrike" kern="1200" baseline="0" dirty="0" smtClean="0">
              <a:solidFill>
                <a:schemeClr val="tx1"/>
              </a:solidFill>
              <a:latin typeface="+mn-lt"/>
              <a:ea typeface="+mn-ea"/>
              <a:cs typeface="+mn-cs"/>
            </a:endParaRPr>
          </a:p>
        </p:txBody>
      </p:sp>
    </p:spTree>
    <p:extLst>
      <p:ext uri="{BB962C8B-B14F-4D97-AF65-F5344CB8AC3E}">
        <p14:creationId xmlns:p14="http://schemas.microsoft.com/office/powerpoint/2010/main" val="2816534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Additionally, we have made this map interactive, so that if you hover or click on a specific sampling site, a window will pop up and give you metadata showing...</a:t>
            </a:r>
          </a:p>
          <a:p>
            <a:endParaRPr lang="is-IS" baseline="0" dirty="0" smtClean="0"/>
          </a:p>
          <a:p>
            <a:r>
              <a:rPr lang="en-US" b="1" baseline="0" dirty="0" smtClean="0"/>
              <a:t>At first glance of the static map, it looks as if the Mid-Atlantic is well sampled for acidification. But if you look deeper, obvious gaps in the monitoring appear.</a:t>
            </a:r>
            <a:endParaRPr lang="en-US" b="1" dirty="0"/>
          </a:p>
        </p:txBody>
      </p:sp>
      <p:sp>
        <p:nvSpPr>
          <p:cNvPr id="4" name="Slide Number Placeholder 3"/>
          <p:cNvSpPr>
            <a:spLocks noGrp="1"/>
          </p:cNvSpPr>
          <p:nvPr>
            <p:ph type="sldNum" sz="quarter" idx="10"/>
          </p:nvPr>
        </p:nvSpPr>
        <p:spPr/>
        <p:txBody>
          <a:bodyPr/>
          <a:lstStyle/>
          <a:p>
            <a:fld id="{B01729C8-26F9-BD46-8B0B-C726AEDC5655}" type="slidenum">
              <a:rPr lang="en-US" smtClean="0"/>
              <a:t>20</a:t>
            </a:fld>
            <a:endParaRPr lang="en-US"/>
          </a:p>
        </p:txBody>
      </p:sp>
    </p:spTree>
    <p:extLst>
      <p:ext uri="{BB962C8B-B14F-4D97-AF65-F5344CB8AC3E}">
        <p14:creationId xmlns:p14="http://schemas.microsoft.com/office/powerpoint/2010/main" val="660639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Times New Roman" charset="0"/>
              </a:rPr>
              <a:t>The Intergovernmental Panel on Climate Change (IPCC) predicts a doubling of current CO</a:t>
            </a:r>
            <a:r>
              <a:rPr lang="en-US" baseline="0" dirty="0" smtClean="0">
                <a:latin typeface="Times New Roman" charset="0"/>
              </a:rPr>
              <a:t>2 concentrations </a:t>
            </a:r>
            <a:r>
              <a:rPr lang="en-US" dirty="0" smtClean="0">
                <a:latin typeface="Times New Roman" charset="0"/>
              </a:rPr>
              <a:t>by the end of the 21</a:t>
            </a:r>
            <a:r>
              <a:rPr lang="en-US" baseline="30000" dirty="0" smtClean="0">
                <a:latin typeface="Times New Roman" charset="0"/>
              </a:rPr>
              <a:t>st</a:t>
            </a:r>
            <a:r>
              <a:rPr lang="en-US" dirty="0" smtClean="0">
                <a:latin typeface="Times New Roman" charset="0"/>
              </a:rPr>
              <a:t> century, which is equivalent to an additional drop of 0.2 to 0.3 pH units and a 100-150% increase in ocean acidity since before the industrial revolution.</a:t>
            </a:r>
          </a:p>
          <a:p>
            <a:pPr eaLnBrk="1" hangingPunct="1"/>
            <a:endParaRPr lang="en-US" dirty="0" smtClean="0">
              <a:latin typeface="Times New Roman" charset="0"/>
            </a:endParaRPr>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ＭＳ Ｐゴシック" charset="-128"/>
                <a:cs typeface="ＭＳ Ｐゴシック" charset="-128"/>
              </a:rPr>
              <a:t>Today’s rate of acidification is 10 times faster than anything experienced since the demise of the dinosaurs 65 million years ago. </a:t>
            </a:r>
            <a:endParaRPr lang="en-US" sz="1200" kern="1200" baseline="0" dirty="0" smtClean="0">
              <a:solidFill>
                <a:srgbClr val="CCFFCC"/>
              </a:solidFill>
              <a:latin typeface="Times New Roman" charset="0"/>
              <a:ea typeface="ＭＳ Ｐゴシック" charset="-128"/>
              <a:cs typeface="ＭＳ Ｐゴシック" charset="-128"/>
            </a:endParaRPr>
          </a:p>
          <a:p>
            <a:pPr eaLnBrk="1" hangingPunct="1">
              <a:defRPr/>
            </a:pPr>
            <a:endParaRPr lang="en-US" dirty="0" smtClean="0">
              <a:latin typeface="Times New Roman" pitchFamily="-105" charset="0"/>
              <a:ea typeface="ＭＳ Ｐゴシック" pitchFamily="-105" charset="-128"/>
              <a:cs typeface="ＭＳ Ｐゴシック" pitchFamily="-105" charset="-128"/>
            </a:endParaRPr>
          </a:p>
          <a:p>
            <a:pPr eaLnBrk="1" hangingPunct="1">
              <a:defRPr/>
            </a:pPr>
            <a:endParaRPr lang="en-US" dirty="0" smtClean="0">
              <a:latin typeface="Times New Roman" pitchFamily="-105" charset="0"/>
              <a:ea typeface="ＭＳ Ｐゴシック" pitchFamily="-105" charset="-128"/>
              <a:cs typeface="ＭＳ Ｐゴシック" pitchFamily="-105" charset="-128"/>
            </a:endParaRPr>
          </a:p>
          <a:p>
            <a:pPr eaLnBrk="1" hangingPunct="1">
              <a:defRPr/>
            </a:pPr>
            <a:endParaRPr lang="en-US" dirty="0" smtClean="0">
              <a:latin typeface="Times New Roman" pitchFamily="-105" charset="0"/>
              <a:ea typeface="ＭＳ Ｐゴシック" pitchFamily="-105" charset="-128"/>
              <a:cs typeface="ＭＳ Ｐゴシック" pitchFamily="-105" charset="-128"/>
            </a:endParaRPr>
          </a:p>
          <a:p>
            <a:pPr eaLnBrk="1" hangingPunct="1">
              <a:defRPr/>
            </a:pPr>
            <a:endParaRPr lang="en-US" dirty="0" smtClean="0">
              <a:latin typeface="Times New Roman" pitchFamily="-105" charset="0"/>
              <a:ea typeface="ＭＳ Ｐゴシック" pitchFamily="-105" charset="-128"/>
              <a:cs typeface="ＭＳ Ｐゴシック" pitchFamily="-105" charset="-128"/>
            </a:endParaRPr>
          </a:p>
          <a:p>
            <a:pPr eaLnBrk="1" hangingPunct="1">
              <a:defRPr/>
            </a:pPr>
            <a:endParaRPr lang="en-US" dirty="0" smtClean="0">
              <a:latin typeface="Times New Roman" pitchFamily="-105" charset="0"/>
              <a:ea typeface="ＭＳ Ｐゴシック" pitchFamily="-105" charset="-128"/>
              <a:cs typeface="ＭＳ Ｐゴシック" pitchFamily="-105" charset="-128"/>
            </a:endParaRPr>
          </a:p>
          <a:p>
            <a:pPr eaLnBrk="1" hangingPunct="1">
              <a:defRPr/>
            </a:pPr>
            <a:endParaRPr lang="en-US" dirty="0" smtClean="0">
              <a:latin typeface="Times New Roman" pitchFamily="-105" charset="0"/>
              <a:ea typeface="ＭＳ Ｐゴシック" pitchFamily="-105" charset="-128"/>
              <a:cs typeface="ＭＳ Ｐゴシック" pitchFamily="-105" charset="-128"/>
            </a:endParaRPr>
          </a:p>
          <a:p>
            <a:pPr eaLnBrk="1" hangingPunct="1">
              <a:defRPr/>
            </a:pPr>
            <a:endParaRPr lang="en-US" dirty="0" smtClean="0">
              <a:latin typeface="Times New Roman" pitchFamily="-105" charset="0"/>
              <a:ea typeface="ＭＳ Ｐゴシック" pitchFamily="-105" charset="-128"/>
              <a:cs typeface="ＭＳ Ｐゴシック" pitchFamily="-105" charset="-128"/>
            </a:endParaRPr>
          </a:p>
          <a:p>
            <a:pPr eaLnBrk="1" hangingPunct="1">
              <a:defRPr/>
            </a:pPr>
            <a:r>
              <a:rPr lang="en-US" dirty="0" smtClean="0">
                <a:latin typeface="Times New Roman" pitchFamily="-105" charset="0"/>
                <a:ea typeface="ＭＳ Ｐゴシック" pitchFamily="-105" charset="-128"/>
                <a:cs typeface="ＭＳ Ｐゴシック" pitchFamily="-105" charset="-128"/>
              </a:rPr>
              <a:t>EXTRA:</a:t>
            </a:r>
          </a:p>
          <a:p>
            <a:pPr eaLnBrk="1" hangingPunct="1">
              <a:defRPr/>
            </a:pPr>
            <a:r>
              <a:rPr lang="en-US" dirty="0" smtClean="0">
                <a:latin typeface="Times New Roman" pitchFamily="-105" charset="0"/>
                <a:ea typeface="ＭＳ Ｐゴシック" pitchFamily="-105" charset="-128"/>
                <a:cs typeface="ＭＳ Ｐゴシック" pitchFamily="-105" charset="-128"/>
              </a:rPr>
              <a:t>This will cause an increase in the heat content of the upper 700 m of the global ocean, which will lower absorption of CO2 into the ocean and decrease the ocean’s ability to act as a CO2 sink</a:t>
            </a:r>
          </a:p>
          <a:p>
            <a:pPr eaLnBrk="1" hangingPunct="1">
              <a:defRPr/>
            </a:pPr>
            <a:endParaRPr lang="en-US" dirty="0" smtClean="0">
              <a:latin typeface="Times New Roman" pitchFamily="-105" charset="0"/>
              <a:ea typeface="ＭＳ Ｐゴシック" pitchFamily="-105" charset="-128"/>
              <a:cs typeface="ＭＳ Ｐゴシック" pitchFamily="-105" charset="-128"/>
            </a:endParaRPr>
          </a:p>
          <a:p>
            <a:pPr eaLnBrk="1" hangingPunct="1">
              <a:defRPr/>
            </a:pPr>
            <a:r>
              <a:rPr lang="en-US" dirty="0" smtClean="0">
                <a:latin typeface="Times New Roman" pitchFamily="-105" charset="0"/>
                <a:ea typeface="ＭＳ Ｐゴシック" pitchFamily="-105" charset="-128"/>
                <a:cs typeface="ＭＳ Ｐゴシック" pitchFamily="-105" charset="-128"/>
              </a:rPr>
              <a:t>Seawater is a natural buffering system for the carbonate system. However, INCREASE IN CO2 ALSO DECREASES OCEAN’S BUFFERING CAPACITY!</a:t>
            </a:r>
          </a:p>
          <a:p>
            <a:pPr eaLnBrk="1" hangingPunct="1"/>
            <a:endParaRPr lang="en-US" dirty="0" smtClean="0">
              <a:latin typeface="Times New Roman" charset="0"/>
            </a:endParaRPr>
          </a:p>
          <a:p>
            <a:pPr eaLnBrk="1" hangingPunct="1"/>
            <a:endParaRPr lang="en-US" dirty="0" smtClean="0">
              <a:latin typeface="Times New Roman" charset="0"/>
            </a:endParaRPr>
          </a:p>
          <a:p>
            <a:pPr eaLnBrk="1" hangingPunct="1"/>
            <a:endParaRPr lang="en-US" dirty="0" smtClean="0">
              <a:latin typeface="Times New Roman" charset="0"/>
            </a:endParaRPr>
          </a:p>
          <a:p>
            <a:pPr eaLnBrk="1" hangingPunct="1">
              <a:spcBef>
                <a:spcPct val="20000"/>
              </a:spcBef>
            </a:pPr>
            <a:endParaRPr lang="en-US" sz="900" dirty="0" smtClean="0">
              <a:solidFill>
                <a:srgbClr val="CCFFCC"/>
              </a:solidFill>
              <a:latin typeface="Times New Roman" charset="0"/>
            </a:endParaRPr>
          </a:p>
          <a:p>
            <a:pPr eaLnBrk="1" hangingPunct="1">
              <a:spcBef>
                <a:spcPct val="20000"/>
              </a:spcBef>
            </a:pPr>
            <a:endParaRPr lang="en-US" sz="900" dirty="0" smtClean="0">
              <a:solidFill>
                <a:srgbClr val="CCFFCC"/>
              </a:solidFill>
              <a:latin typeface="Times New Roman" charset="0"/>
            </a:endParaRPr>
          </a:p>
          <a:p>
            <a:pPr eaLnBrk="1" hangingPunct="1"/>
            <a:endParaRPr lang="en-US" dirty="0" smtClean="0"/>
          </a:p>
          <a:p>
            <a:pPr eaLnBrk="1" hangingPunct="1"/>
            <a:endParaRPr lang="en-US" dirty="0" smtClean="0">
              <a:latin typeface="Times New Roman" charset="0"/>
            </a:endParaRPr>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E32D7DA-17CD-EC49-A001-C418A70B7DAF}" type="slidenum">
              <a:rPr lang="en-US" smtClean="0">
                <a:latin typeface="Times New Roman" charset="0"/>
              </a:rPr>
              <a:pPr/>
              <a:t>3</a:t>
            </a:fld>
            <a:endParaRPr lang="en-US" smtClean="0">
              <a:latin typeface="Times New Roman" charset="0"/>
            </a:endParaRPr>
          </a:p>
        </p:txBody>
      </p:sp>
    </p:spTree>
    <p:extLst>
      <p:ext uri="{BB962C8B-B14F-4D97-AF65-F5344CB8AC3E}">
        <p14:creationId xmlns:p14="http://schemas.microsoft.com/office/powerpoint/2010/main" val="3784278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Even in cases where high­-frequency observations are being recorded</a:t>
            </a:r>
            <a:r>
              <a:rPr lang="en-US" dirty="0" smtClean="0"/>
              <a:t>, </a:t>
            </a:r>
            <a:r>
              <a:rPr lang="en-US" sz="1200" dirty="0" smtClean="0"/>
              <a:t>often, </a:t>
            </a:r>
            <a:r>
              <a:rPr lang="en-US" dirty="0" smtClean="0"/>
              <a:t>only one acidification parameter such as </a:t>
            </a:r>
            <a:r>
              <a:rPr lang="en-US" i="0" dirty="0" smtClean="0"/>
              <a:t>pH is measured,</a:t>
            </a:r>
            <a:r>
              <a:rPr lang="en-US" i="0" baseline="0" dirty="0" smtClean="0"/>
              <a:t> </a:t>
            </a:r>
            <a:r>
              <a:rPr lang="en-US" i="0" dirty="0" smtClean="0"/>
              <a:t>which does</a:t>
            </a:r>
            <a:r>
              <a:rPr lang="en-US" i="0" baseline="0" dirty="0" smtClean="0"/>
              <a:t> not allow full characterization of acidification </a:t>
            </a:r>
            <a:r>
              <a:rPr lang="en-US" b="1" i="0" baseline="0" dirty="0" smtClean="0"/>
              <a:t>(including saturation states that can directly impact organisms that build calcified structures). </a:t>
            </a:r>
          </a:p>
          <a:p>
            <a:endParaRPr lang="en-US" i="1" baseline="0" dirty="0" smtClean="0"/>
          </a:p>
          <a:p>
            <a:r>
              <a:rPr lang="en-US" b="1" dirty="0" smtClean="0"/>
              <a:t>This limits the utility of the data</a:t>
            </a:r>
            <a:r>
              <a:rPr lang="en-US" b="1" dirty="0" smtClean="0"/>
              <a:t>.</a:t>
            </a:r>
          </a:p>
          <a:p>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due to the</a:t>
            </a:r>
            <a:r>
              <a:rPr lang="en-US" sz="1200" b="1" kern="1200" baseline="0" dirty="0" smtClean="0">
                <a:solidFill>
                  <a:schemeClr val="tx1"/>
                </a:solidFill>
                <a:effectLst/>
                <a:latin typeface="+mn-lt"/>
                <a:ea typeface="+mn-ea"/>
                <a:cs typeface="+mn-cs"/>
              </a:rPr>
              <a:t> biological process of </a:t>
            </a:r>
            <a:r>
              <a:rPr lang="en-US" sz="1200" b="1" kern="1200" baseline="0" dirty="0" err="1" smtClean="0">
                <a:solidFill>
                  <a:schemeClr val="tx1"/>
                </a:solidFill>
                <a:effectLst/>
                <a:latin typeface="+mn-lt"/>
                <a:ea typeface="+mn-ea"/>
                <a:cs typeface="+mn-cs"/>
              </a:rPr>
              <a:t>remineralizing</a:t>
            </a:r>
            <a:r>
              <a:rPr lang="en-US" sz="1200" b="1" kern="1200" baseline="0" dirty="0" smtClean="0">
                <a:solidFill>
                  <a:schemeClr val="tx1"/>
                </a:solidFill>
                <a:effectLst/>
                <a:latin typeface="+mn-lt"/>
                <a:ea typeface="+mn-ea"/>
                <a:cs typeface="+mn-cs"/>
              </a:rPr>
              <a:t> sinking particulate organic surface material.</a:t>
            </a: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recent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NOAA OAP-funded East Coast OA (ECOA I) cruise in summer</a:t>
            </a:r>
            <a:r>
              <a:rPr lang="en-US" sz="1200" kern="1200" baseline="0" dirty="0" smtClean="0">
                <a:solidFill>
                  <a:schemeClr val="tx1"/>
                </a:solidFill>
                <a:effectLst/>
                <a:latin typeface="+mn-lt"/>
                <a:ea typeface="+mn-ea"/>
                <a:cs typeface="+mn-cs"/>
              </a:rPr>
              <a:t> 2015 </a:t>
            </a:r>
            <a:r>
              <a:rPr lang="en-US" sz="1200" kern="1200" dirty="0" smtClean="0">
                <a:solidFill>
                  <a:schemeClr val="tx1"/>
                </a:solidFill>
                <a:effectLst/>
                <a:latin typeface="+mn-lt"/>
                <a:ea typeface="+mn-ea"/>
                <a:cs typeface="+mn-cs"/>
              </a:rPr>
              <a:t>was dedicated to acidification</a:t>
            </a:r>
            <a:r>
              <a:rPr lang="en-US" sz="1200" kern="1200" baseline="0" dirty="0" smtClean="0">
                <a:solidFill>
                  <a:schemeClr val="tx1"/>
                </a:solidFill>
                <a:effectLst/>
                <a:latin typeface="+mn-lt"/>
                <a:ea typeface="+mn-ea"/>
                <a:cs typeface="+mn-cs"/>
              </a:rPr>
              <a:t>-focused carbonate chemistry </a:t>
            </a:r>
            <a:r>
              <a:rPr lang="en-US" sz="1200" kern="1200" dirty="0" smtClean="0">
                <a:solidFill>
                  <a:schemeClr val="tx1"/>
                </a:solidFill>
                <a:effectLst/>
                <a:latin typeface="+mn-lt"/>
                <a:ea typeface="+mn-ea"/>
                <a:cs typeface="+mn-cs"/>
              </a:rPr>
              <a:t>measurements. This survey revealed the existence of low pH water in</a:t>
            </a:r>
            <a:r>
              <a:rPr lang="en-US" sz="1200" kern="1200" baseline="0" dirty="0" smtClean="0">
                <a:solidFill>
                  <a:schemeClr val="tx1"/>
                </a:solidFill>
                <a:effectLst/>
                <a:latin typeface="+mn-lt"/>
                <a:ea typeface="+mn-ea"/>
                <a:cs typeface="+mn-cs"/>
              </a:rPr>
              <a:t> bottom Cold Pool waters in</a:t>
            </a:r>
            <a:r>
              <a:rPr lang="en-US" sz="1200" kern="1200" dirty="0" smtClean="0">
                <a:solidFill>
                  <a:schemeClr val="tx1"/>
                </a:solidFill>
                <a:effectLst/>
                <a:latin typeface="+mn-lt"/>
                <a:ea typeface="+mn-ea"/>
                <a:cs typeface="+mn-cs"/>
              </a:rPr>
              <a:t> the MAB shelf.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Figure</a:t>
            </a:r>
            <a:r>
              <a:rPr lang="en-US" sz="1200" kern="1200" dirty="0" smtClean="0">
                <a:solidFill>
                  <a:schemeClr val="tx1"/>
                </a:solidFill>
                <a:effectLst/>
                <a:latin typeface="+mn-lt"/>
                <a:ea typeface="+mn-ea"/>
                <a:cs typeface="+mn-cs"/>
              </a:rPr>
              <a:t>. Vertical sections of (top) pH and (bottom) </a:t>
            </a:r>
            <a:r>
              <a:rPr lang="en-US" sz="1200" i="0" kern="1200" dirty="0" smtClean="0">
                <a:solidFill>
                  <a:schemeClr val="tx1"/>
                </a:solidFill>
                <a:effectLst/>
                <a:latin typeface="+mn-lt"/>
                <a:ea typeface="+mn-ea"/>
                <a:cs typeface="+mn-cs"/>
              </a:rPr>
              <a:t>temperature</a:t>
            </a:r>
            <a:r>
              <a:rPr lang="en-US" sz="1200" kern="1200" dirty="0" smtClean="0">
                <a:solidFill>
                  <a:schemeClr val="tx1"/>
                </a:solidFill>
                <a:effectLst/>
                <a:latin typeface="+mn-lt"/>
                <a:ea typeface="+mn-ea"/>
                <a:cs typeface="+mn-cs"/>
              </a:rPr>
              <a:t> from a cross-shelf transect in New Jersey in the Middle Atlantic Bight (MAB).</a:t>
            </a:r>
            <a:endParaRPr lang="en-US" dirty="0" smtClean="0">
              <a:effectLst/>
            </a:endParaRPr>
          </a:p>
          <a:p>
            <a:endParaRPr lang="en-US" b="1" dirty="0"/>
          </a:p>
        </p:txBody>
      </p:sp>
      <p:sp>
        <p:nvSpPr>
          <p:cNvPr id="4" name="Slide Number Placeholder 3"/>
          <p:cNvSpPr>
            <a:spLocks noGrp="1"/>
          </p:cNvSpPr>
          <p:nvPr>
            <p:ph type="sldNum" sz="quarter" idx="10"/>
          </p:nvPr>
        </p:nvSpPr>
        <p:spPr/>
        <p:txBody>
          <a:bodyPr/>
          <a:lstStyle/>
          <a:p>
            <a:fld id="{B01729C8-26F9-BD46-8B0B-C726AEDC5655}" type="slidenum">
              <a:rPr lang="en-US" smtClean="0"/>
              <a:t>21</a:t>
            </a:fld>
            <a:endParaRPr lang="en-US"/>
          </a:p>
        </p:txBody>
      </p:sp>
    </p:spTree>
    <p:extLst>
      <p:ext uri="{BB962C8B-B14F-4D97-AF65-F5344CB8AC3E}">
        <p14:creationId xmlns:p14="http://schemas.microsoft.com/office/powerpoint/2010/main" val="581950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think this one says</a:t>
            </a:r>
            <a:r>
              <a:rPr lang="en-US" baseline="0" dirty="0" smtClean="0"/>
              <a:t> the same thing as one of our other slides, so it can be removed. … </a:t>
            </a:r>
            <a:r>
              <a:rPr lang="en-US" dirty="0" smtClean="0"/>
              <a:t>A brief discussion of the science themes that are driving the Endurance</a:t>
            </a:r>
            <a:r>
              <a:rPr lang="en-US" baseline="0" dirty="0" smtClean="0"/>
              <a:t> Array </a:t>
            </a:r>
            <a:r>
              <a:rPr lang="en-US" dirty="0" smtClean="0"/>
              <a:t>design. Endurance</a:t>
            </a:r>
            <a:r>
              <a:rPr lang="en-US" baseline="0" dirty="0" smtClean="0"/>
              <a:t> Array will address the top five. </a:t>
            </a:r>
            <a:r>
              <a:rPr lang="en-US" dirty="0" smtClean="0"/>
              <a:t>Also want to talk a little bit about data accessibility and how it will be publicly available with</a:t>
            </a:r>
            <a:r>
              <a:rPr lang="en-US" baseline="0" dirty="0" smtClean="0"/>
              <a:t> minimal delay.</a:t>
            </a:r>
            <a:endParaRPr lang="en-US" dirty="0"/>
          </a:p>
        </p:txBody>
      </p:sp>
      <p:sp>
        <p:nvSpPr>
          <p:cNvPr id="4" name="Slide Number Placeholder 3"/>
          <p:cNvSpPr>
            <a:spLocks noGrp="1"/>
          </p:cNvSpPr>
          <p:nvPr>
            <p:ph type="sldNum" sz="quarter" idx="10"/>
          </p:nvPr>
        </p:nvSpPr>
        <p:spPr/>
        <p:txBody>
          <a:bodyPr/>
          <a:lstStyle/>
          <a:p>
            <a:fld id="{31F48D51-1F80-4201-BA02-72C123ABEE70}"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2808200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834AB1E-CE16-544B-B33C-B553B4A2656D}" type="slidenum">
              <a:rPr lang="en-US" smtClean="0"/>
              <a:t>25</a:t>
            </a:fld>
            <a:endParaRPr lang="en-US"/>
          </a:p>
        </p:txBody>
      </p:sp>
    </p:spTree>
    <p:extLst>
      <p:ext uri="{BB962C8B-B14F-4D97-AF65-F5344CB8AC3E}">
        <p14:creationId xmlns:p14="http://schemas.microsoft.com/office/powerpoint/2010/main" val="4179984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29459" indent="-35397599"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861" eaLnBrk="0" fontAlgn="base" hangingPunct="0">
              <a:spcBef>
                <a:spcPct val="0"/>
              </a:spcBef>
              <a:spcAft>
                <a:spcPct val="0"/>
              </a:spcAft>
              <a:defRPr sz="1900">
                <a:solidFill>
                  <a:schemeClr val="tx1"/>
                </a:solidFill>
                <a:latin typeface="Times New Roman" charset="0"/>
                <a:ea typeface="ＭＳ Ｐゴシック" charset="0"/>
              </a:defRPr>
            </a:lvl6pPr>
            <a:lvl7pPr marL="863722" eaLnBrk="0" fontAlgn="base" hangingPunct="0">
              <a:spcBef>
                <a:spcPct val="0"/>
              </a:spcBef>
              <a:spcAft>
                <a:spcPct val="0"/>
              </a:spcAft>
              <a:defRPr sz="1900">
                <a:solidFill>
                  <a:schemeClr val="tx1"/>
                </a:solidFill>
                <a:latin typeface="Times New Roman" charset="0"/>
                <a:ea typeface="ＭＳ Ｐゴシック" charset="0"/>
              </a:defRPr>
            </a:lvl7pPr>
            <a:lvl8pPr marL="1295583" eaLnBrk="0" fontAlgn="base" hangingPunct="0">
              <a:spcBef>
                <a:spcPct val="0"/>
              </a:spcBef>
              <a:spcAft>
                <a:spcPct val="0"/>
              </a:spcAft>
              <a:defRPr sz="1900">
                <a:solidFill>
                  <a:schemeClr val="tx1"/>
                </a:solidFill>
                <a:latin typeface="Times New Roman" charset="0"/>
                <a:ea typeface="ＭＳ Ｐゴシック" charset="0"/>
              </a:defRPr>
            </a:lvl8pPr>
            <a:lvl9pPr marL="1727443"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29F68E92-5BCB-404E-8012-38C9C7A99D5E}" type="slidenum">
              <a:rPr lang="en-US" sz="1100"/>
              <a:pPr eaLnBrk="1" hangingPunct="1"/>
              <a:t>4</a:t>
            </a:fld>
            <a:endParaRPr lang="en-US" sz="11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ea typeface="ＭＳ Ｐゴシック" charset="0"/>
                <a:cs typeface="ＭＳ Ｐゴシック" charset="0"/>
              </a:rPr>
              <a:t>This</a:t>
            </a:r>
            <a:r>
              <a:rPr lang="en-US" baseline="0" dirty="0" smtClean="0">
                <a:latin typeface="Times New Roman" charset="0"/>
                <a:ea typeface="ＭＳ Ｐゴシック" charset="0"/>
                <a:cs typeface="ＭＳ Ｐゴシック" charset="0"/>
              </a:rPr>
              <a:t> carbonic acid</a:t>
            </a:r>
            <a:r>
              <a:rPr lang="en-US" dirty="0" smtClean="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then dissociates into bicarbonate </a:t>
            </a:r>
            <a:r>
              <a:rPr lang="en-US" dirty="0" smtClean="0">
                <a:latin typeface="Times New Roman" charset="0"/>
                <a:ea typeface="ＭＳ Ｐゴシック" charset="0"/>
                <a:cs typeface="ＭＳ Ｐゴシック" charset="0"/>
              </a:rPr>
              <a:t>and </a:t>
            </a:r>
            <a:r>
              <a:rPr lang="en-US" dirty="0">
                <a:latin typeface="Times New Roman" charset="0"/>
                <a:ea typeface="ＭＳ Ｐゴシック" charset="0"/>
                <a:cs typeface="ＭＳ Ｐゴシック" charset="0"/>
              </a:rPr>
              <a:t>carbonate and releases hydrogen ions. </a:t>
            </a:r>
            <a:r>
              <a:rPr lang="en-US" dirty="0" smtClean="0">
                <a:latin typeface="Times New Roman" charset="0"/>
                <a:ea typeface="ＭＳ Ｐゴシック" charset="0"/>
                <a:cs typeface="ＭＳ Ｐゴシック" charset="0"/>
              </a:rPr>
              <a:t>These </a:t>
            </a:r>
            <a:r>
              <a:rPr lang="en-US" dirty="0">
                <a:latin typeface="Times New Roman" charset="0"/>
                <a:ea typeface="ＭＳ Ｐゴシック" charset="0"/>
                <a:cs typeface="ＭＳ Ｐゴシック" charset="0"/>
              </a:rPr>
              <a:t>chemical reactions </a:t>
            </a:r>
            <a:r>
              <a:rPr lang="en-US" dirty="0" smtClean="0">
                <a:latin typeface="Times New Roman" charset="0"/>
                <a:ea typeface="ＭＳ Ｐゴシック" charset="0"/>
                <a:cs typeface="ＭＳ Ｐゴシック" charset="0"/>
              </a:rPr>
              <a:t>(release</a:t>
            </a:r>
            <a:r>
              <a:rPr lang="en-US" baseline="0" dirty="0" smtClean="0">
                <a:latin typeface="Times New Roman" charset="0"/>
                <a:ea typeface="ＭＳ Ｐゴシック" charset="0"/>
                <a:cs typeface="ＭＳ Ｐゴシック" charset="0"/>
              </a:rPr>
              <a:t> of hydrogen ions) </a:t>
            </a:r>
            <a:r>
              <a:rPr lang="en-US" dirty="0" smtClean="0">
                <a:latin typeface="Times New Roman" charset="0"/>
                <a:ea typeface="ＭＳ Ｐゴシック" charset="0"/>
                <a:cs typeface="ＭＳ Ｐゴシック" charset="0"/>
              </a:rPr>
              <a:t>cause </a:t>
            </a:r>
            <a:r>
              <a:rPr lang="en-US" dirty="0">
                <a:latin typeface="Times New Roman" charset="0"/>
                <a:ea typeface="ＭＳ Ｐゴシック" charset="0"/>
                <a:cs typeface="ＭＳ Ｐゴシック" charset="0"/>
              </a:rPr>
              <a:t>a reduction in seawater pH, which is a measure of increased acidity. </a:t>
            </a:r>
            <a:endParaRPr lang="en-US" dirty="0" smtClean="0">
              <a:latin typeface="Times New Roman" charset="0"/>
              <a:ea typeface="ＭＳ Ｐゴシック" charset="0"/>
              <a:cs typeface="ＭＳ Ｐゴシック" charset="0"/>
            </a:endParaRPr>
          </a:p>
          <a:p>
            <a:pPr eaLnBrk="1" hangingPunct="1"/>
            <a:endParaRPr lang="en-US" dirty="0" smtClean="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474396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rPr>
              <a:t>National Center for Atmospheric Research Community Climate System Model 3.1 (CCSM3) modelled decadal mean pH at the sea surface for 1875, 1995, 2050 and 2095. </a:t>
            </a:r>
            <a:r>
              <a:rPr lang="en-US">
                <a:latin typeface="Calibri" charset="0"/>
              </a:rPr>
              <a:t>Source after Feely </a:t>
            </a:r>
            <a:r>
              <a:rPr lang="en-US" i="1">
                <a:latin typeface="Calibri" charset="0"/>
              </a:rPr>
              <a:t>et al</a:t>
            </a:r>
            <a:r>
              <a:rPr lang="en-US">
                <a:latin typeface="Calibri" charset="0"/>
              </a:rPr>
              <a:t>., </a:t>
            </a:r>
            <a:r>
              <a:rPr lang="en-US" i="1">
                <a:latin typeface="Calibri" charset="0"/>
              </a:rPr>
              <a:t>Oceanography (</a:t>
            </a:r>
            <a:r>
              <a:rPr lang="en-US">
                <a:latin typeface="Calibri" charset="0"/>
              </a:rPr>
              <a:t>2009).</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854" indent="-285713" eaLnBrk="0" hangingPunct="0">
              <a:defRPr sz="2400">
                <a:solidFill>
                  <a:schemeClr val="tx1"/>
                </a:solidFill>
                <a:latin typeface="Arial" charset="0"/>
                <a:ea typeface="ＭＳ Ｐゴシック" charset="0"/>
              </a:defRPr>
            </a:lvl2pPr>
            <a:lvl3pPr marL="1142852" indent="-228570" eaLnBrk="0" hangingPunct="0">
              <a:defRPr sz="2400">
                <a:solidFill>
                  <a:schemeClr val="tx1"/>
                </a:solidFill>
                <a:latin typeface="Arial" charset="0"/>
                <a:ea typeface="ＭＳ Ｐゴシック" charset="0"/>
              </a:defRPr>
            </a:lvl3pPr>
            <a:lvl4pPr marL="1599993" indent="-228570" eaLnBrk="0" hangingPunct="0">
              <a:defRPr sz="2400">
                <a:solidFill>
                  <a:schemeClr val="tx1"/>
                </a:solidFill>
                <a:latin typeface="Arial" charset="0"/>
                <a:ea typeface="ＭＳ Ｐゴシック" charset="0"/>
              </a:defRPr>
            </a:lvl4pPr>
            <a:lvl5pPr marL="2057133" indent="-228570" eaLnBrk="0" hangingPunct="0">
              <a:defRPr sz="2400">
                <a:solidFill>
                  <a:schemeClr val="tx1"/>
                </a:solidFill>
                <a:latin typeface="Arial" charset="0"/>
                <a:ea typeface="ＭＳ Ｐゴシック" charset="0"/>
              </a:defRPr>
            </a:lvl5pPr>
            <a:lvl6pPr marL="2514275" indent="-228570" eaLnBrk="0" fontAlgn="base" hangingPunct="0">
              <a:spcBef>
                <a:spcPct val="0"/>
              </a:spcBef>
              <a:spcAft>
                <a:spcPct val="0"/>
              </a:spcAft>
              <a:defRPr sz="2400">
                <a:solidFill>
                  <a:schemeClr val="tx1"/>
                </a:solidFill>
                <a:latin typeface="Arial" charset="0"/>
                <a:ea typeface="ＭＳ Ｐゴシック" charset="0"/>
              </a:defRPr>
            </a:lvl6pPr>
            <a:lvl7pPr marL="2971415" indent="-228570" eaLnBrk="0" fontAlgn="base" hangingPunct="0">
              <a:spcBef>
                <a:spcPct val="0"/>
              </a:spcBef>
              <a:spcAft>
                <a:spcPct val="0"/>
              </a:spcAft>
              <a:defRPr sz="2400">
                <a:solidFill>
                  <a:schemeClr val="tx1"/>
                </a:solidFill>
                <a:latin typeface="Arial" charset="0"/>
                <a:ea typeface="ＭＳ Ｐゴシック" charset="0"/>
              </a:defRPr>
            </a:lvl7pPr>
            <a:lvl8pPr marL="3428556" indent="-228570" eaLnBrk="0" fontAlgn="base" hangingPunct="0">
              <a:spcBef>
                <a:spcPct val="0"/>
              </a:spcBef>
              <a:spcAft>
                <a:spcPct val="0"/>
              </a:spcAft>
              <a:defRPr sz="2400">
                <a:solidFill>
                  <a:schemeClr val="tx1"/>
                </a:solidFill>
                <a:latin typeface="Arial" charset="0"/>
                <a:ea typeface="ＭＳ Ｐゴシック" charset="0"/>
              </a:defRPr>
            </a:lvl8pPr>
            <a:lvl9pPr marL="3885697" indent="-22857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A127AC5-EAB1-D64C-8208-B91E66D8A30E}" type="slidenum">
              <a:rPr lang="en-US" sz="1200"/>
              <a:pPr eaLnBrk="1" hangingPunct="1"/>
              <a:t>5</a:t>
            </a:fld>
            <a:endParaRPr lang="en-US" sz="1200"/>
          </a:p>
        </p:txBody>
      </p:sp>
    </p:spTree>
    <p:extLst>
      <p:ext uri="{BB962C8B-B14F-4D97-AF65-F5344CB8AC3E}">
        <p14:creationId xmlns:p14="http://schemas.microsoft.com/office/powerpoint/2010/main" val="798270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29459" indent="-35397599"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861" eaLnBrk="0" fontAlgn="base" hangingPunct="0">
              <a:spcBef>
                <a:spcPct val="0"/>
              </a:spcBef>
              <a:spcAft>
                <a:spcPct val="0"/>
              </a:spcAft>
              <a:defRPr sz="1900">
                <a:solidFill>
                  <a:schemeClr val="tx1"/>
                </a:solidFill>
                <a:latin typeface="Times New Roman" charset="0"/>
                <a:ea typeface="ＭＳ Ｐゴシック" charset="0"/>
              </a:defRPr>
            </a:lvl6pPr>
            <a:lvl7pPr marL="863722" eaLnBrk="0" fontAlgn="base" hangingPunct="0">
              <a:spcBef>
                <a:spcPct val="0"/>
              </a:spcBef>
              <a:spcAft>
                <a:spcPct val="0"/>
              </a:spcAft>
              <a:defRPr sz="1900">
                <a:solidFill>
                  <a:schemeClr val="tx1"/>
                </a:solidFill>
                <a:latin typeface="Times New Roman" charset="0"/>
                <a:ea typeface="ＭＳ Ｐゴシック" charset="0"/>
              </a:defRPr>
            </a:lvl7pPr>
            <a:lvl8pPr marL="1295583" eaLnBrk="0" fontAlgn="base" hangingPunct="0">
              <a:spcBef>
                <a:spcPct val="0"/>
              </a:spcBef>
              <a:spcAft>
                <a:spcPct val="0"/>
              </a:spcAft>
              <a:defRPr sz="1900">
                <a:solidFill>
                  <a:schemeClr val="tx1"/>
                </a:solidFill>
                <a:latin typeface="Times New Roman" charset="0"/>
                <a:ea typeface="ＭＳ Ｐゴシック" charset="0"/>
              </a:defRPr>
            </a:lvl8pPr>
            <a:lvl9pPr marL="1727443"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A12B6CA3-0B25-1B46-90EC-FC58468B8D46}" type="slidenum">
              <a:rPr lang="en-US" sz="1100"/>
              <a:pPr eaLnBrk="1" hangingPunct="1"/>
              <a:t>6</a:t>
            </a:fld>
            <a:endParaRPr lang="en-US" sz="11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Calcification involves the precipitation of dissolved ions (Calcium and carbonate) into solid CaCO</a:t>
            </a:r>
            <a:r>
              <a:rPr lang="en-US" baseline="-25000" dirty="0">
                <a:latin typeface="Times New Roman" charset="0"/>
                <a:ea typeface="ＭＳ Ｐゴシック" charset="0"/>
                <a:cs typeface="ＭＳ Ｐゴシック" charset="0"/>
              </a:rPr>
              <a:t>3</a:t>
            </a:r>
            <a:r>
              <a:rPr lang="en-US" dirty="0">
                <a:latin typeface="Times New Roman" charset="0"/>
                <a:ea typeface="ＭＳ Ｐゴシック" charset="0"/>
                <a:cs typeface="ＭＳ Ｐゴシック" charset="0"/>
              </a:rPr>
              <a:t> structures, for instance these individual plates called </a:t>
            </a:r>
            <a:r>
              <a:rPr lang="en-US" dirty="0" err="1">
                <a:latin typeface="Times New Roman" charset="0"/>
                <a:ea typeface="ＭＳ Ｐゴシック" charset="0"/>
                <a:cs typeface="ＭＳ Ｐゴシック" charset="0"/>
              </a:rPr>
              <a:t>coccoliths</a:t>
            </a:r>
            <a:r>
              <a:rPr lang="en-US" dirty="0">
                <a:latin typeface="Times New Roman" charset="0"/>
                <a:ea typeface="ＭＳ Ｐゴシック" charset="0"/>
                <a:cs typeface="ＭＳ Ｐゴシック" charset="0"/>
              </a:rPr>
              <a:t> on this single celled phytoplankton called a </a:t>
            </a:r>
            <a:r>
              <a:rPr lang="en-US" dirty="0" err="1">
                <a:latin typeface="Times New Roman" charset="0"/>
                <a:ea typeface="ＭＳ Ｐゴシック" charset="0"/>
                <a:cs typeface="ＭＳ Ｐゴシック" charset="0"/>
              </a:rPr>
              <a:t>coccolithophore</a:t>
            </a:r>
            <a:r>
              <a:rPr lang="en-US" dirty="0">
                <a:latin typeface="Times New Roman" charset="0"/>
                <a:ea typeface="ＭＳ Ｐゴシック" charset="0"/>
                <a:cs typeface="ＭＳ Ｐゴシック" charset="0"/>
              </a:rPr>
              <a:t>.  After they are formed, such structures are vulnerable to dissolution unless the surrounding seawater contains saturating concentrations of carbonate ions. </a:t>
            </a:r>
          </a:p>
          <a:p>
            <a:pPr eaLnBrk="1" hangingPunct="1"/>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The saturation state of seawater for a mineral (known as omega, </a:t>
            </a:r>
            <a:r>
              <a:rPr lang="en-US" dirty="0" err="1">
                <a:latin typeface="Times New Roman" charset="0"/>
                <a:ea typeface="ＭＳ Ｐゴシック" charset="0"/>
                <a:cs typeface="ＭＳ Ｐゴシック" charset="0"/>
              </a:rPr>
              <a:t>Ω</a:t>
            </a:r>
            <a:r>
              <a:rPr lang="en-US" dirty="0">
                <a:latin typeface="Times New Roman" charset="0"/>
                <a:ea typeface="ＭＳ Ｐゴシック" charset="0"/>
                <a:cs typeface="ＭＳ Ｐゴシック" charset="0"/>
              </a:rPr>
              <a:t>) is a measure of the thermodynamic potential for the mineral to form or to dissolve, and is described by this equation.  Here omega (</a:t>
            </a:r>
            <a:r>
              <a:rPr lang="en-US" dirty="0" err="1">
                <a:latin typeface="Times New Roman" charset="0"/>
                <a:ea typeface="ＭＳ Ｐゴシック" charset="0"/>
                <a:cs typeface="ＭＳ Ｐゴシック" charset="0"/>
              </a:rPr>
              <a:t>Ω</a:t>
            </a:r>
            <a:r>
              <a:rPr lang="en-US" dirty="0">
                <a:latin typeface="Times New Roman" charset="0"/>
                <a:ea typeface="ＭＳ Ｐゴシック" charset="0"/>
                <a:cs typeface="ＭＳ Ｐゴシック" charset="0"/>
              </a:rPr>
              <a:t>) is the product of the of the reacting ions that form the mineral (Ca2+ and CO2−3), divided by the product of the concentrations of those ions when the mineral is at equilibrium (</a:t>
            </a:r>
            <a:r>
              <a:rPr lang="en-US" dirty="0" err="1">
                <a:latin typeface="Times New Roman" charset="0"/>
                <a:ea typeface="ＭＳ Ｐゴシック" charset="0"/>
                <a:cs typeface="ＭＳ Ｐゴシック" charset="0"/>
              </a:rPr>
              <a:t>K</a:t>
            </a:r>
            <a:r>
              <a:rPr lang="en-US" baseline="-25000" dirty="0" err="1">
                <a:latin typeface="Times New Roman" charset="0"/>
                <a:ea typeface="ＭＳ Ｐゴシック" charset="0"/>
                <a:cs typeface="ＭＳ Ｐゴシック" charset="0"/>
              </a:rPr>
              <a:t>sp</a:t>
            </a:r>
            <a:r>
              <a:rPr lang="en-US" dirty="0">
                <a:latin typeface="Times New Roman" charset="0"/>
                <a:ea typeface="ＭＳ Ｐゴシック" charset="0"/>
                <a:cs typeface="ＭＳ Ｐゴシック" charset="0"/>
              </a:rPr>
              <a:t>), that is, when the mineral is neither forming nor dissolving.</a:t>
            </a:r>
            <a:r>
              <a:rPr lang="en-US" baseline="30000" dirty="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 In seawater, an omega (</a:t>
            </a:r>
            <a:r>
              <a:rPr lang="en-US" dirty="0" err="1">
                <a:latin typeface="Times New Roman" charset="0"/>
                <a:ea typeface="ＭＳ Ｐゴシック" charset="0"/>
                <a:cs typeface="ＭＳ Ｐゴシック" charset="0"/>
              </a:rPr>
              <a:t>Ω</a:t>
            </a:r>
            <a:r>
              <a:rPr lang="en-US" dirty="0">
                <a:latin typeface="Times New Roman" charset="0"/>
                <a:ea typeface="ＭＳ Ｐゴシック" charset="0"/>
                <a:cs typeface="ＭＳ Ｐゴシック" charset="0"/>
              </a:rPr>
              <a:t>) with a value greater than 1, allows for the precipitation of CaCO</a:t>
            </a:r>
            <a:r>
              <a:rPr lang="en-US" baseline="-25000" dirty="0">
                <a:latin typeface="Times New Roman" charset="0"/>
                <a:ea typeface="ＭＳ Ｐゴシック" charset="0"/>
                <a:cs typeface="ＭＳ Ｐゴシック" charset="0"/>
              </a:rPr>
              <a:t>3</a:t>
            </a:r>
            <a:r>
              <a:rPr lang="en-US" dirty="0">
                <a:latin typeface="Times New Roman" charset="0"/>
                <a:ea typeface="ＭＳ Ｐゴシック" charset="0"/>
                <a:cs typeface="ＭＳ Ｐゴシック" charset="0"/>
              </a:rPr>
              <a:t>. Most calcifying organisms live in such waters.</a:t>
            </a:r>
            <a:r>
              <a:rPr lang="en-US" baseline="30000" dirty="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In seawater with an </a:t>
            </a:r>
            <a:r>
              <a:rPr lang="en-US" dirty="0" err="1">
                <a:latin typeface="Times New Roman" charset="0"/>
                <a:ea typeface="ＭＳ Ｐゴシック" charset="0"/>
                <a:cs typeface="ＭＳ Ｐゴシック" charset="0"/>
              </a:rPr>
              <a:t>Ω</a:t>
            </a:r>
            <a:r>
              <a:rPr lang="en-US" dirty="0">
                <a:latin typeface="Times New Roman" charset="0"/>
                <a:ea typeface="ＭＳ Ｐゴシック" charset="0"/>
                <a:cs typeface="ＭＳ Ｐゴシック" charset="0"/>
              </a:rPr>
              <a:t> value less than 1, carbonate ions are </a:t>
            </a:r>
            <a:r>
              <a:rPr lang="en-US" dirty="0" err="1">
                <a:latin typeface="Times New Roman" charset="0"/>
                <a:ea typeface="ＭＳ Ｐゴシック" charset="0"/>
                <a:cs typeface="ＭＳ Ｐゴシック" charset="0"/>
              </a:rPr>
              <a:t>undersaturated</a:t>
            </a:r>
            <a:r>
              <a:rPr lang="en-US" dirty="0">
                <a:latin typeface="Times New Roman" charset="0"/>
                <a:ea typeface="ＭＳ Ｐゴシック" charset="0"/>
                <a:cs typeface="ＭＳ Ｐゴシック" charset="0"/>
              </a:rPr>
              <a:t> and CaCO</a:t>
            </a:r>
            <a:r>
              <a:rPr lang="en-US" baseline="-25000" dirty="0">
                <a:latin typeface="Times New Roman" charset="0"/>
                <a:ea typeface="ＭＳ Ｐゴシック" charset="0"/>
                <a:cs typeface="ＭＳ Ｐゴシック" charset="0"/>
              </a:rPr>
              <a:t>3</a:t>
            </a:r>
            <a:r>
              <a:rPr lang="en-US" dirty="0">
                <a:latin typeface="Times New Roman" charset="0"/>
                <a:ea typeface="ＭＳ Ｐゴシック" charset="0"/>
                <a:cs typeface="ＭＳ Ｐゴシック" charset="0"/>
              </a:rPr>
              <a:t> will dissolve.  </a:t>
            </a:r>
          </a:p>
          <a:p>
            <a:r>
              <a:rPr lang="en-US" dirty="0">
                <a:latin typeface="Times New Roman" charset="0"/>
                <a:ea typeface="ＭＳ Ｐゴシック" charset="0"/>
                <a:cs typeface="ＭＳ Ｐゴシック" charset="0"/>
              </a:rPr>
              <a:t> </a:t>
            </a:r>
          </a:p>
          <a:p>
            <a:r>
              <a:rPr lang="en-US" dirty="0">
                <a:latin typeface="Times New Roman" charset="0"/>
                <a:ea typeface="ＭＳ Ｐゴシック" charset="0"/>
                <a:cs typeface="ＭＳ Ｐゴシック" charset="0"/>
              </a:rPr>
              <a:t>Therefore, the saturation state is the key component of the seawater carbonate system that controls calcification rates.</a:t>
            </a:r>
          </a:p>
          <a:p>
            <a:endParaRPr lang="en-US" dirty="0">
              <a:latin typeface="Times New Roman" charset="0"/>
              <a:ea typeface="ＭＳ Ｐゴシック" charset="0"/>
              <a:cs typeface="ＭＳ Ｐゴシック" charset="0"/>
            </a:endParaRPr>
          </a:p>
          <a:p>
            <a:pPr eaLnBrk="1" hangingPunct="1"/>
            <a:endParaRPr lang="en-US" dirty="0">
              <a:latin typeface="Times New Roman" charset="0"/>
              <a:ea typeface="ＭＳ Ｐゴシック" charset="0"/>
              <a:cs typeface="ＭＳ Ｐゴシック" charset="0"/>
            </a:endParaRPr>
          </a:p>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89163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29459" indent="-35397599"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861" eaLnBrk="0" fontAlgn="base" hangingPunct="0">
              <a:spcBef>
                <a:spcPct val="0"/>
              </a:spcBef>
              <a:spcAft>
                <a:spcPct val="0"/>
              </a:spcAft>
              <a:defRPr sz="1900">
                <a:solidFill>
                  <a:schemeClr val="tx1"/>
                </a:solidFill>
                <a:latin typeface="Times New Roman" charset="0"/>
                <a:ea typeface="ＭＳ Ｐゴシック" charset="0"/>
              </a:defRPr>
            </a:lvl6pPr>
            <a:lvl7pPr marL="863722" eaLnBrk="0" fontAlgn="base" hangingPunct="0">
              <a:spcBef>
                <a:spcPct val="0"/>
              </a:spcBef>
              <a:spcAft>
                <a:spcPct val="0"/>
              </a:spcAft>
              <a:defRPr sz="1900">
                <a:solidFill>
                  <a:schemeClr val="tx1"/>
                </a:solidFill>
                <a:latin typeface="Times New Roman" charset="0"/>
                <a:ea typeface="ＭＳ Ｐゴシック" charset="0"/>
              </a:defRPr>
            </a:lvl7pPr>
            <a:lvl8pPr marL="1295583" eaLnBrk="0" fontAlgn="base" hangingPunct="0">
              <a:spcBef>
                <a:spcPct val="0"/>
              </a:spcBef>
              <a:spcAft>
                <a:spcPct val="0"/>
              </a:spcAft>
              <a:defRPr sz="1900">
                <a:solidFill>
                  <a:schemeClr val="tx1"/>
                </a:solidFill>
                <a:latin typeface="Times New Roman" charset="0"/>
                <a:ea typeface="ＭＳ Ｐゴシック" charset="0"/>
              </a:defRPr>
            </a:lvl8pPr>
            <a:lvl9pPr marL="1727443"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87935786-8453-C144-B4CD-1EB61C83612D}" type="slidenum">
              <a:rPr lang="en-US" sz="1100"/>
              <a:pPr eaLnBrk="1" hangingPunct="1"/>
              <a:t>7</a:t>
            </a:fld>
            <a:endParaRPr lang="en-US" sz="11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ea typeface="ＭＳ Ｐゴシック" charset="0"/>
                <a:cs typeface="ＭＳ Ｐゴシック" charset="0"/>
              </a:rPr>
              <a:t>The carbonate ion is an essential ingredient in the creation of calcium carbonate shells and skeletons produced by a large number of marine organisms (</a:t>
            </a:r>
            <a:r>
              <a:rPr lang="en-US" i="1" dirty="0" smtClean="0">
                <a:latin typeface="Times New Roman" charset="0"/>
                <a:ea typeface="ＭＳ Ｐゴシック" charset="0"/>
                <a:cs typeface="ＭＳ Ｐゴシック" charset="0"/>
              </a:rPr>
              <a:t>e.g.</a:t>
            </a:r>
            <a:r>
              <a:rPr lang="en-US" dirty="0" smtClean="0">
                <a:latin typeface="Times New Roman" charset="0"/>
                <a:ea typeface="ＭＳ Ｐゴシック" charset="0"/>
                <a:cs typeface="ＭＳ Ｐゴシック" charset="0"/>
              </a:rPr>
              <a:t>, corals, marine plankton, coralline algae, and shellfish).  </a:t>
            </a:r>
          </a:p>
          <a:p>
            <a:pPr eaLnBrk="1" hangingPunct="1"/>
            <a:endParaRPr lang="en-US" dirty="0" smtClean="0">
              <a:latin typeface="Times New Roman" charset="0"/>
              <a:ea typeface="ＭＳ Ｐゴシック" charset="0"/>
              <a:cs typeface="ＭＳ Ｐゴシック" charset="0"/>
            </a:endParaRPr>
          </a:p>
          <a:p>
            <a:pPr eaLnBrk="1" hangingPunct="1"/>
            <a:r>
              <a:rPr lang="en-US" dirty="0" smtClean="0">
                <a:latin typeface="Times New Roman" charset="0"/>
                <a:ea typeface="ＭＳ Ｐゴシック" charset="0"/>
                <a:cs typeface="ＭＳ Ｐゴシック" charset="0"/>
              </a:rPr>
              <a:t>Thus, calcification is therefore harder to achieve, and may be prevented altogether in a more acidic ocean. This impact of ocean acidification may therefore have potentially catastrophic consequences for ocean life and many species of economic importance.  </a:t>
            </a:r>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21923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29459" indent="-35397599"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861" eaLnBrk="0" fontAlgn="base" hangingPunct="0">
              <a:spcBef>
                <a:spcPct val="0"/>
              </a:spcBef>
              <a:spcAft>
                <a:spcPct val="0"/>
              </a:spcAft>
              <a:defRPr sz="1900">
                <a:solidFill>
                  <a:schemeClr val="tx1"/>
                </a:solidFill>
                <a:latin typeface="Times New Roman" charset="0"/>
                <a:ea typeface="ＭＳ Ｐゴシック" charset="0"/>
              </a:defRPr>
            </a:lvl6pPr>
            <a:lvl7pPr marL="863722" eaLnBrk="0" fontAlgn="base" hangingPunct="0">
              <a:spcBef>
                <a:spcPct val="0"/>
              </a:spcBef>
              <a:spcAft>
                <a:spcPct val="0"/>
              </a:spcAft>
              <a:defRPr sz="1900">
                <a:solidFill>
                  <a:schemeClr val="tx1"/>
                </a:solidFill>
                <a:latin typeface="Times New Roman" charset="0"/>
                <a:ea typeface="ＭＳ Ｐゴシック" charset="0"/>
              </a:defRPr>
            </a:lvl7pPr>
            <a:lvl8pPr marL="1295583" eaLnBrk="0" fontAlgn="base" hangingPunct="0">
              <a:spcBef>
                <a:spcPct val="0"/>
              </a:spcBef>
              <a:spcAft>
                <a:spcPct val="0"/>
              </a:spcAft>
              <a:defRPr sz="1900">
                <a:solidFill>
                  <a:schemeClr val="tx1"/>
                </a:solidFill>
                <a:latin typeface="Times New Roman" charset="0"/>
                <a:ea typeface="ＭＳ Ｐゴシック" charset="0"/>
              </a:defRPr>
            </a:lvl8pPr>
            <a:lvl9pPr marL="1727443"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F472ABF4-406C-3347-AFFE-BB2A85170C56}" type="slidenum">
              <a:rPr lang="en-US" sz="1100"/>
              <a:pPr eaLnBrk="1" hangingPunct="1"/>
              <a:t>8</a:t>
            </a:fld>
            <a:endParaRPr lang="en-US" sz="11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cs typeface="ＭＳ Ｐゴシック" charset="0"/>
              </a:rPr>
              <a:t>Calcium carbonate occurs in 2 common </a:t>
            </a:r>
            <a:r>
              <a:rPr lang="en-US" dirty="0">
                <a:latin typeface="Times New Roman" charset="0"/>
                <a:ea typeface="ＭＳ Ｐゴシック" charset="0"/>
                <a:cs typeface="ＭＳ Ｐゴシック" charset="0"/>
                <a:hlinkClick r:id="rId3" tooltip="Polymorphism (materials science)"/>
              </a:rPr>
              <a:t>polymorphs</a:t>
            </a:r>
            <a:r>
              <a:rPr lang="en-US" dirty="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hlinkClick r:id="rId4"/>
              </a:rPr>
              <a:t>aragonite</a:t>
            </a:r>
            <a:r>
              <a:rPr lang="en-US" dirty="0">
                <a:latin typeface="Times New Roman" charset="0"/>
                <a:ea typeface="ＭＳ Ｐゴシック" charset="0"/>
                <a:cs typeface="ＭＳ Ｐゴシック" charset="0"/>
              </a:rPr>
              <a:t> and </a:t>
            </a:r>
            <a:r>
              <a:rPr lang="en-US" dirty="0">
                <a:latin typeface="Times New Roman" charset="0"/>
                <a:ea typeface="ＭＳ Ｐゴシック" charset="0"/>
                <a:cs typeface="ＭＳ Ｐゴシック" charset="0"/>
                <a:hlinkClick r:id="rId5"/>
              </a:rPr>
              <a:t>calcite</a:t>
            </a:r>
            <a:r>
              <a:rPr lang="en-US" dirty="0">
                <a:latin typeface="Times New Roman" charset="0"/>
                <a:ea typeface="ＭＳ Ｐゴシック" charset="0"/>
                <a:cs typeface="ＭＳ Ｐゴシック" charset="0"/>
              </a:rPr>
              <a:t>. Aragonite is much more soluble than </a:t>
            </a:r>
            <a:r>
              <a:rPr lang="en-US" dirty="0" smtClean="0">
                <a:latin typeface="Times New Roman" charset="0"/>
                <a:ea typeface="ＭＳ Ｐゴシック" charset="0"/>
                <a:cs typeface="ＭＳ Ｐゴシック" charset="0"/>
              </a:rPr>
              <a:t>calcite.</a:t>
            </a:r>
            <a:r>
              <a:rPr lang="en-US" baseline="0" dirty="0" smtClean="0">
                <a:latin typeface="Times New Roman" charset="0"/>
                <a:ea typeface="ＭＳ Ｐゴシック" charset="0"/>
                <a:cs typeface="ＭＳ Ｐゴシック" charset="0"/>
              </a:rPr>
              <a:t> </a:t>
            </a:r>
            <a:r>
              <a:rPr lang="en-US" dirty="0" smtClean="0">
                <a:latin typeface="Times New Roman" charset="0"/>
                <a:ea typeface="ＭＳ Ｐゴシック" charset="0"/>
                <a:cs typeface="ＭＳ Ｐゴシック" charset="0"/>
              </a:rPr>
              <a:t>This means </a:t>
            </a:r>
            <a:r>
              <a:rPr lang="en-US" dirty="0">
                <a:latin typeface="Times New Roman" charset="0"/>
                <a:ea typeface="ＭＳ Ｐゴシック" charset="0"/>
                <a:cs typeface="ＭＳ Ｐゴシック" charset="0"/>
              </a:rPr>
              <a:t>that those organisms that produce aragonite (most corals, most </a:t>
            </a:r>
            <a:r>
              <a:rPr lang="en-US" dirty="0" err="1">
                <a:latin typeface="Times New Roman" charset="0"/>
                <a:ea typeface="ＭＳ Ｐゴシック" charset="0"/>
                <a:cs typeface="ＭＳ Ｐゴシック" charset="0"/>
              </a:rPr>
              <a:t>molluscs</a:t>
            </a:r>
            <a:r>
              <a:rPr lang="en-US" dirty="0">
                <a:latin typeface="Times New Roman" charset="0"/>
                <a:ea typeface="ＭＳ Ｐゴシック" charset="0"/>
                <a:cs typeface="ＭＳ Ｐゴシック" charset="0"/>
              </a:rPr>
              <a:t> including </a:t>
            </a:r>
            <a:r>
              <a:rPr lang="en-US" dirty="0" smtClean="0">
                <a:latin typeface="Times New Roman" charset="0"/>
                <a:ea typeface="ＭＳ Ｐゴシック" charset="0"/>
                <a:cs typeface="ＭＳ Ｐゴシック" charset="0"/>
              </a:rPr>
              <a:t>free-floating</a:t>
            </a:r>
            <a:r>
              <a:rPr lang="en-US" baseline="0" dirty="0" smtClean="0">
                <a:latin typeface="Times New Roman" charset="0"/>
                <a:ea typeface="ＭＳ Ｐゴシック" charset="0"/>
                <a:cs typeface="ＭＳ Ｐゴシック" charset="0"/>
              </a:rPr>
              <a:t> zooplankton snails called </a:t>
            </a:r>
            <a:r>
              <a:rPr lang="en-US" dirty="0" err="1" smtClean="0">
                <a:latin typeface="Times New Roman" charset="0"/>
                <a:ea typeface="ＭＳ Ｐゴシック" charset="0"/>
                <a:cs typeface="ＭＳ Ｐゴシック" charset="0"/>
              </a:rPr>
              <a:t>pteropods</a:t>
            </a:r>
            <a:r>
              <a:rPr lang="en-US" dirty="0">
                <a:latin typeface="Times New Roman" charset="0"/>
                <a:ea typeface="ＭＳ Ｐゴシック" charset="0"/>
                <a:cs typeface="ＭＳ Ｐゴシック" charset="0"/>
              </a:rPr>
              <a:t>) may possibly be more vulnerable to changes in ocean acidity than those that produce calcite (</a:t>
            </a:r>
            <a:r>
              <a:rPr lang="en-US" dirty="0" err="1">
                <a:latin typeface="Times New Roman" charset="0"/>
                <a:ea typeface="ＭＳ Ｐゴシック" charset="0"/>
                <a:cs typeface="ＭＳ Ｐゴシック" charset="0"/>
              </a:rPr>
              <a:t>coccolithophores</a:t>
            </a:r>
            <a:r>
              <a:rPr lang="en-US" dirty="0">
                <a:latin typeface="Times New Roman" charset="0"/>
                <a:ea typeface="ＭＳ Ｐゴシック" charset="0"/>
                <a:cs typeface="ＭＳ Ｐゴシック" charset="0"/>
              </a:rPr>
              <a:t>, echinoderms/urchins, oysters)</a:t>
            </a:r>
            <a:r>
              <a:rPr lang="en-US" dirty="0" smtClean="0">
                <a:latin typeface="Times New Roman" charset="0"/>
                <a:ea typeface="ＭＳ Ｐゴシック" charset="0"/>
                <a:cs typeface="ＭＳ Ｐゴシック" charset="0"/>
              </a:rPr>
              <a:t>.</a:t>
            </a:r>
            <a:endParaRPr lang="en-US" baseline="30000" dirty="0" smtClean="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SUMMARY:  As described above, under normal conditions, calcite and aragonite are stable in surface waters since the carbonate ion is at </a:t>
            </a:r>
            <a:r>
              <a:rPr lang="en-US" dirty="0">
                <a:latin typeface="Times New Roman" charset="0"/>
                <a:ea typeface="ＭＳ Ｐゴシック" charset="0"/>
                <a:cs typeface="ＭＳ Ｐゴシック" charset="0"/>
                <a:hlinkClick r:id="rId6" tooltip="Supersaturation"/>
              </a:rPr>
              <a:t>supersaturating</a:t>
            </a:r>
            <a:r>
              <a:rPr lang="en-US" dirty="0">
                <a:latin typeface="Times New Roman" charset="0"/>
                <a:ea typeface="ＭＳ Ｐゴシック" charset="0"/>
                <a:cs typeface="ＭＳ Ｐゴシック" charset="0"/>
              </a:rPr>
              <a:t> concentrations. However, as ocean pH falls, so does the concentration of this ion, and when carbonate becomes </a:t>
            </a:r>
            <a:r>
              <a:rPr lang="en-US" dirty="0" err="1">
                <a:latin typeface="Times New Roman" charset="0"/>
                <a:ea typeface="ＭＳ Ｐゴシック" charset="0"/>
                <a:cs typeface="ＭＳ Ｐゴシック" charset="0"/>
              </a:rPr>
              <a:t>undersaturated</a:t>
            </a:r>
            <a:r>
              <a:rPr lang="en-US" dirty="0">
                <a:latin typeface="Times New Roman" charset="0"/>
                <a:ea typeface="ＭＳ Ｐゴシック" charset="0"/>
                <a:cs typeface="ＭＳ Ｐゴシック" charset="0"/>
              </a:rPr>
              <a:t>, structures made of calcium carbonate are vulnerable to dissolution. Even if there is no change in the rate of calcification, therefore, the rate of dissolution of calcareous material increases.</a:t>
            </a:r>
          </a:p>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48382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700" kern="1200" dirty="0" smtClean="0">
                <a:solidFill>
                  <a:schemeClr val="tx1"/>
                </a:solidFill>
                <a:effectLst/>
                <a:latin typeface="+mn-lt"/>
                <a:ea typeface="+mn-ea"/>
                <a:cs typeface="+mn-cs"/>
              </a:rPr>
              <a:t>Taylor Shellfish—the West Coast’s largest producer of farmed shell- fish—saw its oyster production plummet by 80 percent a few summers ago. Thanks to the new equipment and favorable weather, the company has since hit record production levels. </a:t>
            </a:r>
            <a:endParaRPr lang="en-US" sz="700" dirty="0" smtClean="0"/>
          </a:p>
          <a:p>
            <a:r>
              <a:rPr lang="en-US" sz="700" kern="1200" dirty="0" smtClean="0">
                <a:solidFill>
                  <a:schemeClr val="tx1"/>
                </a:solidFill>
                <a:effectLst/>
                <a:latin typeface="+mn-lt"/>
                <a:ea typeface="+mn-ea"/>
                <a:cs typeface="+mn-cs"/>
              </a:rPr>
              <a:t>Continued inadequate funding for ocean acidification monitoring puts shellfish producers—as well as commercial fishermen—in a risky position. Just as mariners rely on accurate weather forecasts before heading out to sea, fishermen need to know which species and fishing grounds are vulnerable to rising acidity in the sea </a:t>
            </a:r>
            <a:endParaRPr lang="en-US" sz="700" dirty="0" smtClean="0"/>
          </a:p>
          <a:p>
            <a:pPr>
              <a:lnSpc>
                <a:spcPct val="80000"/>
              </a:lnSpc>
            </a:pPr>
            <a:endParaRPr lang="en-US" sz="300" dirty="0" smtClean="0">
              <a:latin typeface="Times New Roman" charset="0"/>
              <a:ea typeface="ＭＳ Ｐゴシック" charset="0"/>
              <a:cs typeface="ＭＳ Ｐゴシック" charset="0"/>
            </a:endParaRPr>
          </a:p>
          <a:p>
            <a:pPr>
              <a:lnSpc>
                <a:spcPct val="80000"/>
              </a:lnSpc>
            </a:pPr>
            <a:endParaRPr lang="en-US" sz="400" dirty="0">
              <a:latin typeface="Times New Roman" charset="0"/>
              <a:ea typeface="ＭＳ Ｐゴシック" charset="0"/>
              <a:cs typeface="ＭＳ Ｐゴシック" charset="0"/>
            </a:endParaRPr>
          </a:p>
        </p:txBody>
      </p:sp>
      <p:sp>
        <p:nvSpPr>
          <p:cNvPr id="378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29459" indent="-35397599"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861" eaLnBrk="0" fontAlgn="base" hangingPunct="0">
              <a:spcBef>
                <a:spcPct val="0"/>
              </a:spcBef>
              <a:spcAft>
                <a:spcPct val="0"/>
              </a:spcAft>
              <a:defRPr sz="1900">
                <a:solidFill>
                  <a:schemeClr val="tx1"/>
                </a:solidFill>
                <a:latin typeface="Times New Roman" charset="0"/>
                <a:ea typeface="ＭＳ Ｐゴシック" charset="0"/>
              </a:defRPr>
            </a:lvl6pPr>
            <a:lvl7pPr marL="863722" eaLnBrk="0" fontAlgn="base" hangingPunct="0">
              <a:spcBef>
                <a:spcPct val="0"/>
              </a:spcBef>
              <a:spcAft>
                <a:spcPct val="0"/>
              </a:spcAft>
              <a:defRPr sz="1900">
                <a:solidFill>
                  <a:schemeClr val="tx1"/>
                </a:solidFill>
                <a:latin typeface="Times New Roman" charset="0"/>
                <a:ea typeface="ＭＳ Ｐゴシック" charset="0"/>
              </a:defRPr>
            </a:lvl7pPr>
            <a:lvl8pPr marL="1295583" eaLnBrk="0" fontAlgn="base" hangingPunct="0">
              <a:spcBef>
                <a:spcPct val="0"/>
              </a:spcBef>
              <a:spcAft>
                <a:spcPct val="0"/>
              </a:spcAft>
              <a:defRPr sz="1900">
                <a:solidFill>
                  <a:schemeClr val="tx1"/>
                </a:solidFill>
                <a:latin typeface="Times New Roman" charset="0"/>
                <a:ea typeface="ＭＳ Ｐゴシック" charset="0"/>
              </a:defRPr>
            </a:lvl8pPr>
            <a:lvl9pPr marL="1727443"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1F9F9A2B-30B6-0446-BE4E-9C34020874E1}" type="slidenum">
              <a:rPr lang="en-US" sz="1100"/>
              <a:pPr eaLnBrk="1" hangingPunct="1"/>
              <a:t>9</a:t>
            </a:fld>
            <a:endParaRPr lang="en-US" sz="1100"/>
          </a:p>
        </p:txBody>
      </p:sp>
    </p:spTree>
    <p:extLst>
      <p:ext uri="{BB962C8B-B14F-4D97-AF65-F5344CB8AC3E}">
        <p14:creationId xmlns:p14="http://schemas.microsoft.com/office/powerpoint/2010/main" val="3078783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700" kern="1200" dirty="0" smtClean="0">
                <a:solidFill>
                  <a:schemeClr val="tx1"/>
                </a:solidFill>
                <a:effectLst/>
                <a:latin typeface="+mn-lt"/>
                <a:ea typeface="+mn-ea"/>
                <a:cs typeface="+mn-cs"/>
              </a:rPr>
              <a:t>Taylor Shellfish—the West Coast’s largest producer of farmed shell- fish—saw its oyster production plummet by 80 percent a few summers ago. Thanks to the new equipment and favorable weather, the company has since hit record production levels. </a:t>
            </a:r>
            <a:endParaRPr lang="en-US" sz="700" dirty="0" smtClean="0"/>
          </a:p>
          <a:p>
            <a:endParaRPr lang="en-US" sz="700" kern="1200" dirty="0" smtClean="0">
              <a:solidFill>
                <a:schemeClr val="tx1"/>
              </a:solidFill>
              <a:effectLst/>
              <a:latin typeface="+mn-lt"/>
              <a:ea typeface="+mn-ea"/>
              <a:cs typeface="+mn-cs"/>
            </a:endParaRPr>
          </a:p>
          <a:p>
            <a:r>
              <a:rPr lang="en-US" sz="700" kern="1200" dirty="0" smtClean="0">
                <a:solidFill>
                  <a:schemeClr val="tx1"/>
                </a:solidFill>
                <a:effectLst/>
                <a:latin typeface="+mn-lt"/>
                <a:ea typeface="+mn-ea"/>
                <a:cs typeface="+mn-cs"/>
              </a:rPr>
              <a:t>Continued inadequate funding for ocean acidification monitoring puts shellfish producers—as well as commercial fishermen—in a risky position. Just as mariners rely on accurate weather forecasts before heading out to sea, fishermen need to know which species and fishing grounds are vulnerable to rising acidity in the sea </a:t>
            </a:r>
            <a:endParaRPr lang="en-US" sz="700" dirty="0" smtClean="0"/>
          </a:p>
          <a:p>
            <a:pPr>
              <a:lnSpc>
                <a:spcPct val="80000"/>
              </a:lnSpc>
            </a:pPr>
            <a:endParaRPr lang="en-US" sz="300" dirty="0" smtClean="0">
              <a:latin typeface="Times New Roman" charset="0"/>
              <a:ea typeface="ＭＳ Ｐゴシック" charset="0"/>
              <a:cs typeface="ＭＳ Ｐゴシック" charset="0"/>
            </a:endParaRPr>
          </a:p>
          <a:p>
            <a:pPr>
              <a:lnSpc>
                <a:spcPct val="80000"/>
              </a:lnSpc>
            </a:pPr>
            <a:endParaRPr lang="en-US" sz="400" dirty="0">
              <a:latin typeface="Times New Roman" charset="0"/>
              <a:ea typeface="ＭＳ Ｐゴシック" charset="0"/>
              <a:cs typeface="ＭＳ Ｐゴシック" charset="0"/>
            </a:endParaRPr>
          </a:p>
        </p:txBody>
      </p:sp>
      <p:sp>
        <p:nvSpPr>
          <p:cNvPr id="378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Times New Roman" charset="0"/>
                <a:ea typeface="ＭＳ Ｐゴシック" charset="0"/>
                <a:cs typeface="ＭＳ Ｐゴシック" charset="0"/>
              </a:defRPr>
            </a:lvl1pPr>
            <a:lvl2pPr marL="35829459" indent="-35397599" eaLnBrk="0" hangingPunct="0">
              <a:defRPr sz="1900">
                <a:solidFill>
                  <a:schemeClr val="tx1"/>
                </a:solidFill>
                <a:latin typeface="Times New Roman" charset="0"/>
                <a:ea typeface="ＭＳ Ｐゴシック" charset="0"/>
              </a:defRPr>
            </a:lvl2pPr>
            <a:lvl3pPr eaLnBrk="0" hangingPunct="0">
              <a:defRPr sz="1900">
                <a:solidFill>
                  <a:schemeClr val="tx1"/>
                </a:solidFill>
                <a:latin typeface="Times New Roman" charset="0"/>
                <a:ea typeface="ＭＳ Ｐゴシック" charset="0"/>
              </a:defRPr>
            </a:lvl3pPr>
            <a:lvl4pPr eaLnBrk="0" hangingPunct="0">
              <a:defRPr sz="1900">
                <a:solidFill>
                  <a:schemeClr val="tx1"/>
                </a:solidFill>
                <a:latin typeface="Times New Roman" charset="0"/>
                <a:ea typeface="ＭＳ Ｐゴシック" charset="0"/>
              </a:defRPr>
            </a:lvl4pPr>
            <a:lvl5pPr eaLnBrk="0" hangingPunct="0">
              <a:defRPr sz="1900">
                <a:solidFill>
                  <a:schemeClr val="tx1"/>
                </a:solidFill>
                <a:latin typeface="Times New Roman" charset="0"/>
                <a:ea typeface="ＭＳ Ｐゴシック" charset="0"/>
              </a:defRPr>
            </a:lvl5pPr>
            <a:lvl6pPr marL="431861" eaLnBrk="0" fontAlgn="base" hangingPunct="0">
              <a:spcBef>
                <a:spcPct val="0"/>
              </a:spcBef>
              <a:spcAft>
                <a:spcPct val="0"/>
              </a:spcAft>
              <a:defRPr sz="1900">
                <a:solidFill>
                  <a:schemeClr val="tx1"/>
                </a:solidFill>
                <a:latin typeface="Times New Roman" charset="0"/>
                <a:ea typeface="ＭＳ Ｐゴシック" charset="0"/>
              </a:defRPr>
            </a:lvl6pPr>
            <a:lvl7pPr marL="863722" eaLnBrk="0" fontAlgn="base" hangingPunct="0">
              <a:spcBef>
                <a:spcPct val="0"/>
              </a:spcBef>
              <a:spcAft>
                <a:spcPct val="0"/>
              </a:spcAft>
              <a:defRPr sz="1900">
                <a:solidFill>
                  <a:schemeClr val="tx1"/>
                </a:solidFill>
                <a:latin typeface="Times New Roman" charset="0"/>
                <a:ea typeface="ＭＳ Ｐゴシック" charset="0"/>
              </a:defRPr>
            </a:lvl7pPr>
            <a:lvl8pPr marL="1295583" eaLnBrk="0" fontAlgn="base" hangingPunct="0">
              <a:spcBef>
                <a:spcPct val="0"/>
              </a:spcBef>
              <a:spcAft>
                <a:spcPct val="0"/>
              </a:spcAft>
              <a:defRPr sz="1900">
                <a:solidFill>
                  <a:schemeClr val="tx1"/>
                </a:solidFill>
                <a:latin typeface="Times New Roman" charset="0"/>
                <a:ea typeface="ＭＳ Ｐゴシック" charset="0"/>
              </a:defRPr>
            </a:lvl8pPr>
            <a:lvl9pPr marL="1727443" eaLnBrk="0" fontAlgn="base" hangingPunct="0">
              <a:spcBef>
                <a:spcPct val="0"/>
              </a:spcBef>
              <a:spcAft>
                <a:spcPct val="0"/>
              </a:spcAft>
              <a:defRPr sz="1900">
                <a:solidFill>
                  <a:schemeClr val="tx1"/>
                </a:solidFill>
                <a:latin typeface="Times New Roman" charset="0"/>
                <a:ea typeface="ＭＳ Ｐゴシック" charset="0"/>
              </a:defRPr>
            </a:lvl9pPr>
          </a:lstStyle>
          <a:p>
            <a:pPr eaLnBrk="1" hangingPunct="1"/>
            <a:fld id="{1F9F9A2B-30B6-0446-BE4E-9C34020874E1}" type="slidenum">
              <a:rPr lang="en-US" sz="1100"/>
              <a:pPr eaLnBrk="1" hangingPunct="1"/>
              <a:t>10</a:t>
            </a:fld>
            <a:endParaRPr lang="en-US" sz="1100"/>
          </a:p>
        </p:txBody>
      </p:sp>
    </p:spTree>
    <p:extLst>
      <p:ext uri="{BB962C8B-B14F-4D97-AF65-F5344CB8AC3E}">
        <p14:creationId xmlns:p14="http://schemas.microsoft.com/office/powerpoint/2010/main" val="1564897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13"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smtClean="0"/>
              <a:t>Click to edit Master title style</a:t>
            </a:r>
            <a:endParaRPr lang="en-US" dirty="0"/>
          </a:p>
        </p:txBody>
      </p:sp>
      <p:sp>
        <p:nvSpPr>
          <p:cNvPr id="5" name="Slide Number Placeholder 10"/>
          <p:cNvSpPr>
            <a:spLocks noGrp="1"/>
          </p:cNvSpPr>
          <p:nvPr>
            <p:ph type="sldNum" sz="quarter" idx="11"/>
          </p:nvPr>
        </p:nvSpPr>
        <p:spPr>
          <a:xfrm>
            <a:off x="8610600" y="6356350"/>
            <a:ext cx="2743200" cy="365125"/>
          </a:xfrm>
        </p:spPr>
        <p:txBody>
          <a:bodyPr/>
          <a:lstStyle/>
          <a:p>
            <a:fld id="{5EF5D831-06B2-D543-8946-72CD43B5155C}" type="slidenum">
              <a:rPr lang="en-US" smtClean="0"/>
              <a:t>‹#›</a:t>
            </a:fld>
            <a:endParaRPr lang="en-US"/>
          </a:p>
        </p:txBody>
      </p:sp>
      <p:sp>
        <p:nvSpPr>
          <p:cNvPr id="7" name="Footer Placeholder 9"/>
          <p:cNvSpPr>
            <a:spLocks noGrp="1"/>
          </p:cNvSpPr>
          <p:nvPr>
            <p:ph type="ftr" sz="quarter" idx="3"/>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9645377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Slide Number Placeholder 10"/>
          <p:cNvSpPr>
            <a:spLocks noGrp="1"/>
          </p:cNvSpPr>
          <p:nvPr>
            <p:ph type="sldNum" sz="quarter" idx="11"/>
          </p:nvPr>
        </p:nvSpPr>
        <p:spPr/>
        <p:txBody>
          <a:bodyPr/>
          <a:lstStyle/>
          <a:p>
            <a:fld id="{5EF5D831-06B2-D543-8946-72CD43B5155C}" type="slidenum">
              <a:rPr lang="en-US" smtClean="0"/>
              <a:t>‹#›</a:t>
            </a:fld>
            <a:endParaRPr lang="en-US"/>
          </a:p>
        </p:txBody>
      </p:sp>
      <p:pic>
        <p:nvPicPr>
          <p:cNvPr id="7" name="Picture 1"/>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6075"/>
            <a:ext cx="122301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852727" y="171451"/>
            <a:ext cx="939224" cy="404813"/>
          </a:xfrm>
          <a:prstGeom prst="rect">
            <a:avLst/>
          </a:prstGeom>
          <a:noFill/>
          <a:ln w="12700">
            <a:noFill/>
            <a:miter lim="800000"/>
            <a:headEnd/>
            <a:tailEnd/>
          </a:ln>
          <a:effectLst>
            <a:outerShdw blurRad="63500" dist="76199" dir="2700000" algn="ctr" rotWithShape="0">
              <a:schemeClr val="bg2">
                <a:alpha val="70000"/>
              </a:schemeClr>
            </a:outerShdw>
          </a:effectLst>
        </p:spPr>
      </p:pic>
      <p:sp>
        <p:nvSpPr>
          <p:cNvPr id="9" name="Line 2"/>
          <p:cNvSpPr>
            <a:spLocks noChangeShapeType="1"/>
          </p:cNvSpPr>
          <p:nvPr userDrawn="1"/>
        </p:nvSpPr>
        <p:spPr bwMode="auto">
          <a:xfrm rot="10800000" flipH="1">
            <a:off x="0" y="1143000"/>
            <a:ext cx="12192000" cy="0"/>
          </a:xfrm>
          <a:prstGeom prst="line">
            <a:avLst/>
          </a:prstGeom>
          <a:noFill/>
          <a:ln w="25400">
            <a:solidFill>
              <a:srgbClr val="B2D0DB"/>
            </a:solidFill>
            <a:round/>
            <a:headEnd/>
            <a:tailEnd/>
          </a:ln>
          <a:extLst>
            <a:ext uri="{909E8E84-426E-40dd-AFC4-6F175D3DCCD1}">
              <a14:hiddenFill xmlns:a14="http://schemas.microsoft.com/office/drawing/2010/main" xmlns="">
                <a:noFill/>
              </a14:hiddenFill>
            </a:ext>
          </a:extLst>
        </p:spPr>
        <p:txBody>
          <a:bodyPr lIns="0" tIns="0" rIns="0" bIns="0"/>
          <a:lstStyle/>
          <a:p>
            <a:endParaRPr lang="en-US" sz="1800"/>
          </a:p>
        </p:txBody>
      </p:sp>
      <p:pic>
        <p:nvPicPr>
          <p:cNvPr id="10"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6934" y="6408738"/>
            <a:ext cx="590551"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12" name="Footer Placeholder 9"/>
          <p:cNvSpPr>
            <a:spLocks noGrp="1"/>
          </p:cNvSpPr>
          <p:nvPr>
            <p:ph type="ftr" sz="quarter" idx="3"/>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11390380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5919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59192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10"/>
          <p:cNvSpPr>
            <a:spLocks noGrp="1"/>
          </p:cNvSpPr>
          <p:nvPr>
            <p:ph type="sldNum" sz="quarter" idx="11"/>
          </p:nvPr>
        </p:nvSpPr>
        <p:spPr/>
        <p:txBody>
          <a:bodyPr/>
          <a:lstStyle/>
          <a:p>
            <a:fld id="{5EF5D831-06B2-D543-8946-72CD43B5155C}" type="slidenum">
              <a:rPr lang="en-US" smtClean="0"/>
              <a:t>‹#›</a:t>
            </a:fld>
            <a:endParaRPr lang="en-US"/>
          </a:p>
        </p:txBody>
      </p:sp>
      <p:pic>
        <p:nvPicPr>
          <p:cNvPr id="7" name="Picture 1"/>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6075"/>
            <a:ext cx="122301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 name="Picture 1"/>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6075"/>
            <a:ext cx="122301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852727" y="171451"/>
            <a:ext cx="939224" cy="404813"/>
          </a:xfrm>
          <a:prstGeom prst="rect">
            <a:avLst/>
          </a:prstGeom>
          <a:noFill/>
          <a:ln w="12700">
            <a:noFill/>
            <a:miter lim="800000"/>
            <a:headEnd/>
            <a:tailEnd/>
          </a:ln>
          <a:effectLst>
            <a:outerShdw blurRad="63500" dist="76199" dir="2700000" algn="ctr" rotWithShape="0">
              <a:schemeClr val="bg2">
                <a:alpha val="70000"/>
              </a:schemeClr>
            </a:outerShdw>
          </a:effectLst>
        </p:spPr>
      </p:pic>
      <p:sp>
        <p:nvSpPr>
          <p:cNvPr id="12" name="Line 2"/>
          <p:cNvSpPr>
            <a:spLocks noChangeShapeType="1"/>
          </p:cNvSpPr>
          <p:nvPr userDrawn="1"/>
        </p:nvSpPr>
        <p:spPr bwMode="auto">
          <a:xfrm rot="10800000" flipH="1">
            <a:off x="0" y="1143000"/>
            <a:ext cx="12192000" cy="0"/>
          </a:xfrm>
          <a:prstGeom prst="line">
            <a:avLst/>
          </a:prstGeom>
          <a:noFill/>
          <a:ln w="25400">
            <a:solidFill>
              <a:srgbClr val="B2D0DB"/>
            </a:solidFill>
            <a:round/>
            <a:headEnd/>
            <a:tailEnd/>
          </a:ln>
          <a:extLst>
            <a:ext uri="{909E8E84-426E-40dd-AFC4-6F175D3DCCD1}">
              <a14:hiddenFill xmlns:a14="http://schemas.microsoft.com/office/drawing/2010/main" xmlns="">
                <a:noFill/>
              </a14:hiddenFill>
            </a:ext>
          </a:extLst>
        </p:spPr>
        <p:txBody>
          <a:bodyPr lIns="0" tIns="0" rIns="0" bIns="0"/>
          <a:lstStyle/>
          <a:p>
            <a:endParaRPr lang="en-US" sz="1800"/>
          </a:p>
        </p:txBody>
      </p:sp>
      <p:pic>
        <p:nvPicPr>
          <p:cNvPr id="10"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6934" y="6408738"/>
            <a:ext cx="590551"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13" name="Footer Placeholder 9"/>
          <p:cNvSpPr>
            <a:spLocks noGrp="1"/>
          </p:cNvSpPr>
          <p:nvPr>
            <p:ph type="ftr" sz="quarter" idx="3"/>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11433778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May 2017 OOI Education Workshop</a:t>
            </a:r>
            <a:endParaRPr lang="en-US"/>
          </a:p>
        </p:txBody>
      </p:sp>
      <p:sp>
        <p:nvSpPr>
          <p:cNvPr id="6" name="Slide Number Placeholder 5"/>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3581114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May 2017 OOI Education Workshop</a:t>
            </a:r>
            <a:endParaRPr lang="en-US"/>
          </a:p>
        </p:txBody>
      </p:sp>
      <p:sp>
        <p:nvSpPr>
          <p:cNvPr id="6" name="Slide Number Placeholder 5"/>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3344086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May 2017 OOI Education Workshop</a:t>
            </a:r>
            <a:endParaRPr lang="en-US"/>
          </a:p>
        </p:txBody>
      </p:sp>
      <p:sp>
        <p:nvSpPr>
          <p:cNvPr id="6" name="Slide Number Placeholder 5"/>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2577949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May 2017 OOI Education Workshop</a:t>
            </a:r>
            <a:endParaRPr lang="en-US"/>
          </a:p>
        </p:txBody>
      </p:sp>
      <p:sp>
        <p:nvSpPr>
          <p:cNvPr id="7" name="Slide Number Placeholder 6"/>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4085391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May 2017 OOI Education Workshop</a:t>
            </a:r>
            <a:endParaRPr lang="en-US"/>
          </a:p>
        </p:txBody>
      </p:sp>
      <p:sp>
        <p:nvSpPr>
          <p:cNvPr id="9" name="Slide Number Placeholder 8"/>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1611768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May 2017 OOI Education Workshop</a:t>
            </a:r>
            <a:endParaRPr lang="en-US"/>
          </a:p>
        </p:txBody>
      </p:sp>
      <p:sp>
        <p:nvSpPr>
          <p:cNvPr id="5" name="Slide Number Placeholder 4"/>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777925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May 2017 OOI Education Workshop</a:t>
            </a:r>
            <a:endParaRPr lang="en-US"/>
          </a:p>
        </p:txBody>
      </p:sp>
      <p:sp>
        <p:nvSpPr>
          <p:cNvPr id="4" name="Slide Number Placeholder 3"/>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1643677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May 2017 OOI Education Workshop</a:t>
            </a:r>
            <a:endParaRPr lang="en-US"/>
          </a:p>
        </p:txBody>
      </p:sp>
      <p:sp>
        <p:nvSpPr>
          <p:cNvPr id="7" name="Slide Number Placeholder 6"/>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875368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marL="685800" indent="-228600">
              <a:buFont typeface="Courier New" panose="02070309020205020404" pitchFamily="49" charset="0"/>
              <a:buChar char="o"/>
              <a:defRPr/>
            </a:lvl2pPr>
            <a:lvl3pPr marL="1143000" indent="-228600">
              <a:buFont typeface="Wingdings" panose="05000000000000000000" pitchFamily="2" charset="2"/>
              <a:buChar char="§"/>
              <a:defRPr/>
            </a:lvl3pPr>
            <a:lvl4pPr marL="1600200" indent="-228600">
              <a:buFont typeface="Cambria" panose="02040503050406030204" pitchFamily="18" charset="0"/>
              <a:buChar char="‒"/>
              <a:defRPr/>
            </a:lvl4pPr>
            <a:lvl5pPr marL="2057400" indent="-228600">
              <a:buFont typeface="Cambria" panose="02040503050406030204" pitchFamily="18" charset="0"/>
              <a:buChar cha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10"/>
          <p:cNvSpPr>
            <a:spLocks noGrp="1"/>
          </p:cNvSpPr>
          <p:nvPr>
            <p:ph type="sldNum" sz="quarter" idx="11"/>
          </p:nvPr>
        </p:nvSpPr>
        <p:spPr/>
        <p:txBody>
          <a:bodyPr/>
          <a:lstStyle/>
          <a:p>
            <a:fld id="{5EF5D831-06B2-D543-8946-72CD43B5155C}" type="slidenum">
              <a:rPr lang="en-US" smtClean="0"/>
              <a:t>‹#›</a:t>
            </a:fld>
            <a:endParaRPr lang="en-US"/>
          </a:p>
        </p:txBody>
      </p:sp>
      <p:pic>
        <p:nvPicPr>
          <p:cNvPr id="7" name="Picture 1"/>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6075"/>
            <a:ext cx="122301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852727" y="171451"/>
            <a:ext cx="939224" cy="404813"/>
          </a:xfrm>
          <a:prstGeom prst="rect">
            <a:avLst/>
          </a:prstGeom>
          <a:noFill/>
          <a:ln w="12700">
            <a:noFill/>
            <a:miter lim="800000"/>
            <a:headEnd/>
            <a:tailEnd/>
          </a:ln>
          <a:effectLst>
            <a:outerShdw blurRad="63500" dist="76199" dir="2700000" algn="ctr" rotWithShape="0">
              <a:schemeClr val="bg2">
                <a:alpha val="70000"/>
              </a:schemeClr>
            </a:outerShdw>
          </a:effectLst>
        </p:spPr>
      </p:pic>
      <p:sp>
        <p:nvSpPr>
          <p:cNvPr id="9" name="Line 2"/>
          <p:cNvSpPr>
            <a:spLocks noChangeShapeType="1"/>
          </p:cNvSpPr>
          <p:nvPr userDrawn="1"/>
        </p:nvSpPr>
        <p:spPr bwMode="auto">
          <a:xfrm rot="10800000" flipH="1">
            <a:off x="0" y="1143000"/>
            <a:ext cx="12192000" cy="0"/>
          </a:xfrm>
          <a:prstGeom prst="line">
            <a:avLst/>
          </a:prstGeom>
          <a:noFill/>
          <a:ln w="25400">
            <a:solidFill>
              <a:srgbClr val="B2D0DB"/>
            </a:solidFill>
            <a:round/>
            <a:headEnd/>
            <a:tailEnd/>
          </a:ln>
          <a:extLst>
            <a:ext uri="{909E8E84-426E-40dd-AFC4-6F175D3DCCD1}">
              <a14:hiddenFill xmlns:a14="http://schemas.microsoft.com/office/drawing/2010/main" xmlns="">
                <a:noFill/>
              </a14:hiddenFill>
            </a:ext>
          </a:extLst>
        </p:spPr>
        <p:txBody>
          <a:bodyPr lIns="0" tIns="0" rIns="0" bIns="0"/>
          <a:lstStyle/>
          <a:p>
            <a:endParaRPr lang="en-US" sz="1800"/>
          </a:p>
        </p:txBody>
      </p:sp>
      <p:pic>
        <p:nvPicPr>
          <p:cNvPr id="12"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6934" y="6408738"/>
            <a:ext cx="590551"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10" name="Footer Placeholder 9"/>
          <p:cNvSpPr>
            <a:spLocks noGrp="1"/>
          </p:cNvSpPr>
          <p:nvPr>
            <p:ph type="ftr" sz="quarter" idx="3"/>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163343530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May 2017 OOI Education Workshop</a:t>
            </a:r>
            <a:endParaRPr lang="en-US"/>
          </a:p>
        </p:txBody>
      </p:sp>
      <p:sp>
        <p:nvSpPr>
          <p:cNvPr id="7" name="Slide Number Placeholder 6"/>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1678463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May 2017 OOI Education Workshop</a:t>
            </a:r>
            <a:endParaRPr lang="en-US"/>
          </a:p>
        </p:txBody>
      </p:sp>
      <p:sp>
        <p:nvSpPr>
          <p:cNvPr id="6" name="Slide Number Placeholder 5"/>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2046750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May 2017 OOI Education Workshop</a:t>
            </a:r>
            <a:endParaRPr lang="en-US"/>
          </a:p>
        </p:txBody>
      </p:sp>
      <p:sp>
        <p:nvSpPr>
          <p:cNvPr id="6" name="Slide Number Placeholder 5"/>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156821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May 2017 OOI Education Workshop</a:t>
            </a:r>
            <a:endParaRPr lang="en-US"/>
          </a:p>
        </p:txBody>
      </p:sp>
      <p:sp>
        <p:nvSpPr>
          <p:cNvPr id="5" name="Slide Number Placeholder 4"/>
          <p:cNvSpPr>
            <a:spLocks noGrp="1"/>
          </p:cNvSpPr>
          <p:nvPr>
            <p:ph type="sldNum" sz="quarter" idx="12"/>
          </p:nvPr>
        </p:nvSpPr>
        <p:spPr/>
        <p:txBody>
          <a:bodyPr/>
          <a:lstStyle/>
          <a:p>
            <a:fld id="{E8215FD2-7EF9-4728-B02C-1FEEC3B7CF44}" type="slidenum">
              <a:rPr lang="en-US" smtClean="0"/>
              <a:t>‹#›</a:t>
            </a:fld>
            <a:endParaRPr lang="en-US"/>
          </a:p>
        </p:txBody>
      </p:sp>
    </p:spTree>
    <p:extLst>
      <p:ext uri="{BB962C8B-B14F-4D97-AF65-F5344CB8AC3E}">
        <p14:creationId xmlns:p14="http://schemas.microsoft.com/office/powerpoint/2010/main" val="2903609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4"/>
            <a:ext cx="10515600" cy="13675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11" name="Slide Number Placeholder 10"/>
          <p:cNvSpPr>
            <a:spLocks noGrp="1"/>
          </p:cNvSpPr>
          <p:nvPr>
            <p:ph type="sldNum" sz="quarter" idx="11"/>
          </p:nvPr>
        </p:nvSpPr>
        <p:spPr/>
        <p:txBody>
          <a:bodyPr/>
          <a:lstStyle/>
          <a:p>
            <a:fld id="{5EF5D831-06B2-D543-8946-72CD43B5155C}" type="slidenum">
              <a:rPr lang="en-US" smtClean="0"/>
              <a:t>‹#›</a:t>
            </a:fld>
            <a:endParaRPr lang="en-US"/>
          </a:p>
        </p:txBody>
      </p:sp>
      <p:pic>
        <p:nvPicPr>
          <p:cNvPr id="7" name="Picture 1"/>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6075"/>
            <a:ext cx="122301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852727" y="171451"/>
            <a:ext cx="939224" cy="404813"/>
          </a:xfrm>
          <a:prstGeom prst="rect">
            <a:avLst/>
          </a:prstGeom>
          <a:noFill/>
          <a:ln w="12700">
            <a:noFill/>
            <a:miter lim="800000"/>
            <a:headEnd/>
            <a:tailEnd/>
          </a:ln>
          <a:effectLst>
            <a:outerShdw blurRad="63500" dist="76199" dir="2700000" algn="ctr" rotWithShape="0">
              <a:schemeClr val="bg2">
                <a:alpha val="70000"/>
              </a:schemeClr>
            </a:outerShdw>
          </a:effectLst>
        </p:spPr>
      </p:pic>
      <p:sp>
        <p:nvSpPr>
          <p:cNvPr id="9" name="Line 2"/>
          <p:cNvSpPr>
            <a:spLocks noChangeShapeType="1"/>
          </p:cNvSpPr>
          <p:nvPr userDrawn="1"/>
        </p:nvSpPr>
        <p:spPr bwMode="auto">
          <a:xfrm rot="10800000" flipH="1">
            <a:off x="0" y="1143000"/>
            <a:ext cx="12192000" cy="0"/>
          </a:xfrm>
          <a:prstGeom prst="line">
            <a:avLst/>
          </a:prstGeom>
          <a:noFill/>
          <a:ln w="25400">
            <a:solidFill>
              <a:srgbClr val="B2D0DB"/>
            </a:solidFill>
            <a:round/>
            <a:headEnd/>
            <a:tailEnd/>
          </a:ln>
          <a:extLst>
            <a:ext uri="{909E8E84-426E-40dd-AFC4-6F175D3DCCD1}">
              <a14:hiddenFill xmlns:a14="http://schemas.microsoft.com/office/drawing/2010/main" xmlns="">
                <a:noFill/>
              </a14:hiddenFill>
            </a:ext>
          </a:extLst>
        </p:spPr>
        <p:txBody>
          <a:bodyPr lIns="0" tIns="0" rIns="0" bIns="0"/>
          <a:lstStyle/>
          <a:p>
            <a:endParaRPr lang="en-US" sz="1800"/>
          </a:p>
        </p:txBody>
      </p:sp>
      <p:pic>
        <p:nvPicPr>
          <p:cNvPr id="10"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6934" y="6408738"/>
            <a:ext cx="590551"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13" name="Footer Placeholder 9"/>
          <p:cNvSpPr>
            <a:spLocks noGrp="1"/>
          </p:cNvSpPr>
          <p:nvPr>
            <p:ph type="ftr" sz="quarter" idx="3"/>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186372834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506071"/>
            <a:ext cx="5181600" cy="44375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506071"/>
            <a:ext cx="5181600" cy="44375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Slide Number Placeholder 11"/>
          <p:cNvSpPr>
            <a:spLocks noGrp="1"/>
          </p:cNvSpPr>
          <p:nvPr>
            <p:ph type="sldNum" sz="quarter" idx="11"/>
          </p:nvPr>
        </p:nvSpPr>
        <p:spPr/>
        <p:txBody>
          <a:bodyPr/>
          <a:lstStyle/>
          <a:p>
            <a:fld id="{5EF5D831-06B2-D543-8946-72CD43B5155C}" type="slidenum">
              <a:rPr lang="en-US" smtClean="0"/>
              <a:t>‹#›</a:t>
            </a:fld>
            <a:endParaRPr lang="en-US" dirty="0"/>
          </a:p>
        </p:txBody>
      </p:sp>
      <p:pic>
        <p:nvPicPr>
          <p:cNvPr id="8" name="Picture 1"/>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6075"/>
            <a:ext cx="122301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852727" y="171451"/>
            <a:ext cx="939224" cy="404813"/>
          </a:xfrm>
          <a:prstGeom prst="rect">
            <a:avLst/>
          </a:prstGeom>
          <a:noFill/>
          <a:ln w="12700">
            <a:noFill/>
            <a:miter lim="800000"/>
            <a:headEnd/>
            <a:tailEnd/>
          </a:ln>
          <a:effectLst>
            <a:outerShdw blurRad="63500" dist="76199" dir="2700000" algn="ctr" rotWithShape="0">
              <a:schemeClr val="bg2">
                <a:alpha val="70000"/>
              </a:schemeClr>
            </a:outerShdw>
          </a:effectLst>
        </p:spPr>
      </p:pic>
      <p:sp>
        <p:nvSpPr>
          <p:cNvPr id="10" name="Line 2"/>
          <p:cNvSpPr>
            <a:spLocks noChangeShapeType="1"/>
          </p:cNvSpPr>
          <p:nvPr userDrawn="1"/>
        </p:nvSpPr>
        <p:spPr bwMode="auto">
          <a:xfrm rot="10800000" flipH="1">
            <a:off x="0" y="1143000"/>
            <a:ext cx="12192000" cy="0"/>
          </a:xfrm>
          <a:prstGeom prst="line">
            <a:avLst/>
          </a:prstGeom>
          <a:noFill/>
          <a:ln w="25400">
            <a:solidFill>
              <a:srgbClr val="B2D0DB"/>
            </a:solidFill>
            <a:round/>
            <a:headEnd/>
            <a:tailEnd/>
          </a:ln>
          <a:extLst>
            <a:ext uri="{909E8E84-426E-40dd-AFC4-6F175D3DCCD1}">
              <a14:hiddenFill xmlns:a14="http://schemas.microsoft.com/office/drawing/2010/main" xmlns="">
                <a:noFill/>
              </a14:hiddenFill>
            </a:ext>
          </a:extLst>
        </p:spPr>
        <p:txBody>
          <a:bodyPr lIns="0" tIns="0" rIns="0" bIns="0"/>
          <a:lstStyle/>
          <a:p>
            <a:endParaRPr lang="en-US" sz="1800"/>
          </a:p>
        </p:txBody>
      </p:sp>
      <p:pic>
        <p:nvPicPr>
          <p:cNvPr id="11"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6934" y="6408738"/>
            <a:ext cx="590551"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14" name="Footer Placeholder 9"/>
          <p:cNvSpPr>
            <a:spLocks noGrp="1"/>
          </p:cNvSpPr>
          <p:nvPr>
            <p:ph type="ftr" sz="quarter" idx="3"/>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4857520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060704"/>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53324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357158"/>
            <a:ext cx="5157787" cy="35729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53324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357158"/>
            <a:ext cx="5183188" cy="35729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Slide Number Placeholder 13"/>
          <p:cNvSpPr>
            <a:spLocks noGrp="1"/>
          </p:cNvSpPr>
          <p:nvPr>
            <p:ph type="sldNum" sz="quarter" idx="11"/>
          </p:nvPr>
        </p:nvSpPr>
        <p:spPr/>
        <p:txBody>
          <a:bodyPr/>
          <a:lstStyle/>
          <a:p>
            <a:fld id="{5EF5D831-06B2-D543-8946-72CD43B5155C}" type="slidenum">
              <a:rPr lang="en-US" smtClean="0"/>
              <a:t>‹#›</a:t>
            </a:fld>
            <a:endParaRPr lang="en-US"/>
          </a:p>
        </p:txBody>
      </p:sp>
      <p:pic>
        <p:nvPicPr>
          <p:cNvPr id="10" name="Picture 1"/>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6075"/>
            <a:ext cx="122301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1"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852727" y="171451"/>
            <a:ext cx="939224" cy="404813"/>
          </a:xfrm>
          <a:prstGeom prst="rect">
            <a:avLst/>
          </a:prstGeom>
          <a:noFill/>
          <a:ln w="12700">
            <a:noFill/>
            <a:miter lim="800000"/>
            <a:headEnd/>
            <a:tailEnd/>
          </a:ln>
          <a:effectLst>
            <a:outerShdw blurRad="63500" dist="76199" dir="2700000" algn="ctr" rotWithShape="0">
              <a:schemeClr val="bg2">
                <a:alpha val="70000"/>
              </a:schemeClr>
            </a:outerShdw>
          </a:effectLst>
        </p:spPr>
      </p:pic>
      <p:sp>
        <p:nvSpPr>
          <p:cNvPr id="12" name="Line 2"/>
          <p:cNvSpPr>
            <a:spLocks noChangeShapeType="1"/>
          </p:cNvSpPr>
          <p:nvPr userDrawn="1"/>
        </p:nvSpPr>
        <p:spPr bwMode="auto">
          <a:xfrm rot="10800000" flipH="1">
            <a:off x="0" y="1143000"/>
            <a:ext cx="12192000" cy="0"/>
          </a:xfrm>
          <a:prstGeom prst="line">
            <a:avLst/>
          </a:prstGeom>
          <a:noFill/>
          <a:ln w="25400">
            <a:solidFill>
              <a:srgbClr val="B2D0DB"/>
            </a:solidFill>
            <a:round/>
            <a:headEnd/>
            <a:tailEnd/>
          </a:ln>
          <a:extLst>
            <a:ext uri="{909E8E84-426E-40dd-AFC4-6F175D3DCCD1}">
              <a14:hiddenFill xmlns:a14="http://schemas.microsoft.com/office/drawing/2010/main" xmlns="">
                <a:noFill/>
              </a14:hiddenFill>
            </a:ext>
          </a:extLst>
        </p:spPr>
        <p:txBody>
          <a:bodyPr lIns="0" tIns="0" rIns="0" bIns="0"/>
          <a:lstStyle/>
          <a:p>
            <a:endParaRPr lang="en-US" sz="1800"/>
          </a:p>
        </p:txBody>
      </p:sp>
      <p:pic>
        <p:nvPicPr>
          <p:cNvPr id="13"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6934" y="6408738"/>
            <a:ext cx="590551"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15" name="Footer Placeholder 9"/>
          <p:cNvSpPr>
            <a:spLocks noGrp="1"/>
          </p:cNvSpPr>
          <p:nvPr>
            <p:ph type="ftr" sz="quarter" idx="12"/>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14492780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Slide Number Placeholder 9"/>
          <p:cNvSpPr>
            <a:spLocks noGrp="1"/>
          </p:cNvSpPr>
          <p:nvPr>
            <p:ph type="sldNum" sz="quarter" idx="11"/>
          </p:nvPr>
        </p:nvSpPr>
        <p:spPr/>
        <p:txBody>
          <a:bodyPr/>
          <a:lstStyle/>
          <a:p>
            <a:fld id="{5EF5D831-06B2-D543-8946-72CD43B5155C}" type="slidenum">
              <a:rPr lang="en-US" smtClean="0"/>
              <a:t>‹#›</a:t>
            </a:fld>
            <a:endParaRPr lang="en-US"/>
          </a:p>
        </p:txBody>
      </p:sp>
      <p:pic>
        <p:nvPicPr>
          <p:cNvPr id="6" name="Picture 1"/>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6075"/>
            <a:ext cx="122301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852727" y="171451"/>
            <a:ext cx="939224" cy="404813"/>
          </a:xfrm>
          <a:prstGeom prst="rect">
            <a:avLst/>
          </a:prstGeom>
          <a:noFill/>
          <a:ln w="12700">
            <a:noFill/>
            <a:miter lim="800000"/>
            <a:headEnd/>
            <a:tailEnd/>
          </a:ln>
          <a:effectLst>
            <a:outerShdw blurRad="63500" dist="76199" dir="2700000" algn="ctr" rotWithShape="0">
              <a:schemeClr val="bg2">
                <a:alpha val="70000"/>
              </a:schemeClr>
            </a:outerShdw>
          </a:effectLst>
        </p:spPr>
      </p:pic>
      <p:sp>
        <p:nvSpPr>
          <p:cNvPr id="8" name="Line 2"/>
          <p:cNvSpPr>
            <a:spLocks noChangeShapeType="1"/>
          </p:cNvSpPr>
          <p:nvPr userDrawn="1"/>
        </p:nvSpPr>
        <p:spPr bwMode="auto">
          <a:xfrm rot="10800000" flipH="1">
            <a:off x="0" y="1143000"/>
            <a:ext cx="12192000" cy="0"/>
          </a:xfrm>
          <a:prstGeom prst="line">
            <a:avLst/>
          </a:prstGeom>
          <a:noFill/>
          <a:ln w="25400">
            <a:solidFill>
              <a:srgbClr val="B2D0DB"/>
            </a:solidFill>
            <a:round/>
            <a:headEnd/>
            <a:tailEnd/>
          </a:ln>
          <a:extLst>
            <a:ext uri="{909E8E84-426E-40dd-AFC4-6F175D3DCCD1}">
              <a14:hiddenFill xmlns:a14="http://schemas.microsoft.com/office/drawing/2010/main" xmlns="">
                <a:noFill/>
              </a14:hiddenFill>
            </a:ext>
          </a:extLst>
        </p:spPr>
        <p:txBody>
          <a:bodyPr lIns="0" tIns="0" rIns="0" bIns="0"/>
          <a:lstStyle/>
          <a:p>
            <a:endParaRPr lang="en-US" sz="1800"/>
          </a:p>
        </p:txBody>
      </p:sp>
      <p:pic>
        <p:nvPicPr>
          <p:cNvPr id="9"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6934" y="6408738"/>
            <a:ext cx="590551"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11" name="Footer Placeholder 9"/>
          <p:cNvSpPr>
            <a:spLocks noGrp="1"/>
          </p:cNvSpPr>
          <p:nvPr>
            <p:ph type="ftr" sz="quarter" idx="3"/>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12569646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Slide Number Placeholder 8"/>
          <p:cNvSpPr>
            <a:spLocks noGrp="1"/>
          </p:cNvSpPr>
          <p:nvPr>
            <p:ph type="sldNum" sz="quarter" idx="11"/>
          </p:nvPr>
        </p:nvSpPr>
        <p:spPr/>
        <p:txBody>
          <a:bodyPr/>
          <a:lstStyle/>
          <a:p>
            <a:fld id="{5EF5D831-06B2-D543-8946-72CD43B5155C}" type="slidenum">
              <a:rPr lang="en-US" smtClean="0"/>
              <a:t>‹#›</a:t>
            </a:fld>
            <a:endParaRPr lang="en-US"/>
          </a:p>
        </p:txBody>
      </p:sp>
      <p:pic>
        <p:nvPicPr>
          <p:cNvPr id="5" name="Picture 1"/>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6075"/>
            <a:ext cx="122301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6"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852727" y="171451"/>
            <a:ext cx="939224" cy="404813"/>
          </a:xfrm>
          <a:prstGeom prst="rect">
            <a:avLst/>
          </a:prstGeom>
          <a:noFill/>
          <a:ln w="12700">
            <a:noFill/>
            <a:miter lim="800000"/>
            <a:headEnd/>
            <a:tailEnd/>
          </a:ln>
          <a:effectLst>
            <a:outerShdw blurRad="63500" dist="76199" dir="2700000" algn="ctr" rotWithShape="0">
              <a:schemeClr val="bg2">
                <a:alpha val="70000"/>
              </a:schemeClr>
            </a:outerShdw>
          </a:effectLst>
        </p:spPr>
      </p:pic>
      <p:sp>
        <p:nvSpPr>
          <p:cNvPr id="7" name="Line 2"/>
          <p:cNvSpPr>
            <a:spLocks noChangeShapeType="1"/>
          </p:cNvSpPr>
          <p:nvPr userDrawn="1"/>
        </p:nvSpPr>
        <p:spPr bwMode="auto">
          <a:xfrm rot="10800000" flipH="1">
            <a:off x="0" y="1143000"/>
            <a:ext cx="12192000" cy="0"/>
          </a:xfrm>
          <a:prstGeom prst="line">
            <a:avLst/>
          </a:prstGeom>
          <a:noFill/>
          <a:ln w="25400">
            <a:solidFill>
              <a:srgbClr val="B2D0DB"/>
            </a:solidFill>
            <a:round/>
            <a:headEnd/>
            <a:tailEnd/>
          </a:ln>
          <a:extLst>
            <a:ext uri="{909E8E84-426E-40dd-AFC4-6F175D3DCCD1}">
              <a14:hiddenFill xmlns:a14="http://schemas.microsoft.com/office/drawing/2010/main" xmlns="">
                <a:noFill/>
              </a14:hiddenFill>
            </a:ext>
          </a:extLst>
        </p:spPr>
        <p:txBody>
          <a:bodyPr lIns="0" tIns="0" rIns="0" bIns="0"/>
          <a:lstStyle/>
          <a:p>
            <a:endParaRPr lang="en-US" sz="1800"/>
          </a:p>
        </p:txBody>
      </p:sp>
      <p:pic>
        <p:nvPicPr>
          <p:cNvPr id="8"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6934" y="6408738"/>
            <a:ext cx="590551"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11" name="Footer Placeholder 9"/>
          <p:cNvSpPr>
            <a:spLocks noGrp="1"/>
          </p:cNvSpPr>
          <p:nvPr>
            <p:ph type="ftr" sz="quarter" idx="3"/>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10074302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2" name="Slide Number Placeholder 11"/>
          <p:cNvSpPr>
            <a:spLocks noGrp="1"/>
          </p:cNvSpPr>
          <p:nvPr>
            <p:ph type="sldNum" sz="quarter" idx="11"/>
          </p:nvPr>
        </p:nvSpPr>
        <p:spPr/>
        <p:txBody>
          <a:bodyPr/>
          <a:lstStyle/>
          <a:p>
            <a:fld id="{5EF5D831-06B2-D543-8946-72CD43B5155C}" type="slidenum">
              <a:rPr lang="en-US" smtClean="0"/>
              <a:t>‹#›</a:t>
            </a:fld>
            <a:endParaRPr lang="en-US"/>
          </a:p>
        </p:txBody>
      </p:sp>
      <p:pic>
        <p:nvPicPr>
          <p:cNvPr id="8" name="Picture 1"/>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6075"/>
            <a:ext cx="122301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852727" y="171451"/>
            <a:ext cx="939224" cy="404813"/>
          </a:xfrm>
          <a:prstGeom prst="rect">
            <a:avLst/>
          </a:prstGeom>
          <a:noFill/>
          <a:ln w="12700">
            <a:noFill/>
            <a:miter lim="800000"/>
            <a:headEnd/>
            <a:tailEnd/>
          </a:ln>
          <a:effectLst>
            <a:outerShdw blurRad="63500" dist="76199" dir="2700000" algn="ctr" rotWithShape="0">
              <a:schemeClr val="bg2">
                <a:alpha val="70000"/>
              </a:schemeClr>
            </a:outerShdw>
          </a:effectLst>
        </p:spPr>
      </p:pic>
      <p:sp>
        <p:nvSpPr>
          <p:cNvPr id="10" name="Line 2"/>
          <p:cNvSpPr>
            <a:spLocks noChangeShapeType="1"/>
          </p:cNvSpPr>
          <p:nvPr userDrawn="1"/>
        </p:nvSpPr>
        <p:spPr bwMode="auto">
          <a:xfrm rot="10800000" flipH="1">
            <a:off x="0" y="1143000"/>
            <a:ext cx="12192000" cy="0"/>
          </a:xfrm>
          <a:prstGeom prst="line">
            <a:avLst/>
          </a:prstGeom>
          <a:noFill/>
          <a:ln w="25400">
            <a:solidFill>
              <a:srgbClr val="B2D0DB"/>
            </a:solidFill>
            <a:round/>
            <a:headEnd/>
            <a:tailEnd/>
          </a:ln>
          <a:extLst>
            <a:ext uri="{909E8E84-426E-40dd-AFC4-6F175D3DCCD1}">
              <a14:hiddenFill xmlns:a14="http://schemas.microsoft.com/office/drawing/2010/main" xmlns="">
                <a:noFill/>
              </a14:hiddenFill>
            </a:ext>
          </a:extLst>
        </p:spPr>
        <p:txBody>
          <a:bodyPr lIns="0" tIns="0" rIns="0" bIns="0"/>
          <a:lstStyle/>
          <a:p>
            <a:endParaRPr lang="en-US" sz="1800"/>
          </a:p>
        </p:txBody>
      </p:sp>
      <p:pic>
        <p:nvPicPr>
          <p:cNvPr id="11"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6934" y="6408738"/>
            <a:ext cx="590551"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13" name="Footer Placeholder 9"/>
          <p:cNvSpPr>
            <a:spLocks noGrp="1"/>
          </p:cNvSpPr>
          <p:nvPr>
            <p:ph type="ftr" sz="quarter" idx="3"/>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111955897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2" name="Slide Number Placeholder 11"/>
          <p:cNvSpPr>
            <a:spLocks noGrp="1"/>
          </p:cNvSpPr>
          <p:nvPr>
            <p:ph type="sldNum" sz="quarter" idx="11"/>
          </p:nvPr>
        </p:nvSpPr>
        <p:spPr/>
        <p:txBody>
          <a:bodyPr/>
          <a:lstStyle/>
          <a:p>
            <a:fld id="{5EF5D831-06B2-D543-8946-72CD43B5155C}" type="slidenum">
              <a:rPr lang="en-US" smtClean="0"/>
              <a:t>‹#›</a:t>
            </a:fld>
            <a:endParaRPr lang="en-US"/>
          </a:p>
        </p:txBody>
      </p:sp>
      <p:pic>
        <p:nvPicPr>
          <p:cNvPr id="8" name="Picture 1"/>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6075"/>
            <a:ext cx="122301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852727" y="171451"/>
            <a:ext cx="939224" cy="404813"/>
          </a:xfrm>
          <a:prstGeom prst="rect">
            <a:avLst/>
          </a:prstGeom>
          <a:noFill/>
          <a:ln w="12700">
            <a:noFill/>
            <a:miter lim="800000"/>
            <a:headEnd/>
            <a:tailEnd/>
          </a:ln>
          <a:effectLst>
            <a:outerShdw blurRad="63500" dist="76199" dir="2700000" algn="ctr" rotWithShape="0">
              <a:schemeClr val="bg2">
                <a:alpha val="70000"/>
              </a:schemeClr>
            </a:outerShdw>
          </a:effectLst>
        </p:spPr>
      </p:pic>
      <p:sp>
        <p:nvSpPr>
          <p:cNvPr id="10" name="Line 2"/>
          <p:cNvSpPr>
            <a:spLocks noChangeShapeType="1"/>
          </p:cNvSpPr>
          <p:nvPr userDrawn="1"/>
        </p:nvSpPr>
        <p:spPr bwMode="auto">
          <a:xfrm rot="10800000" flipH="1">
            <a:off x="0" y="1143000"/>
            <a:ext cx="12192000" cy="0"/>
          </a:xfrm>
          <a:prstGeom prst="line">
            <a:avLst/>
          </a:prstGeom>
          <a:noFill/>
          <a:ln w="25400">
            <a:solidFill>
              <a:srgbClr val="B2D0DB"/>
            </a:solidFill>
            <a:round/>
            <a:headEnd/>
            <a:tailEnd/>
          </a:ln>
          <a:extLst>
            <a:ext uri="{909E8E84-426E-40dd-AFC4-6F175D3DCCD1}">
              <a14:hiddenFill xmlns:a14="http://schemas.microsoft.com/office/drawing/2010/main" xmlns="">
                <a:noFill/>
              </a14:hiddenFill>
            </a:ext>
          </a:extLst>
        </p:spPr>
        <p:txBody>
          <a:bodyPr lIns="0" tIns="0" rIns="0" bIns="0"/>
          <a:lstStyle/>
          <a:p>
            <a:endParaRPr lang="en-US" sz="1800"/>
          </a:p>
        </p:txBody>
      </p:sp>
      <p:pic>
        <p:nvPicPr>
          <p:cNvPr id="11"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6934" y="6408738"/>
            <a:ext cx="590551"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13" name="Footer Placeholder 9"/>
          <p:cNvSpPr>
            <a:spLocks noGrp="1"/>
          </p:cNvSpPr>
          <p:nvPr>
            <p:ph type="ftr" sz="quarter" idx="3"/>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1760114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0602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519518"/>
            <a:ext cx="10515600" cy="4437529"/>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1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EF5D831-06B2-D543-8946-72CD43B5155C}" type="slidenum">
              <a:rPr lang="en-US" smtClean="0"/>
              <a:pPr/>
              <a:t>‹#›</a:t>
            </a:fld>
            <a:endParaRPr lang="en-US" dirty="0"/>
          </a:p>
        </p:txBody>
      </p:sp>
      <p:sp>
        <p:nvSpPr>
          <p:cNvPr id="6" name="Footer Placeholder 9"/>
          <p:cNvSpPr>
            <a:spLocks noGrp="1"/>
          </p:cNvSpPr>
          <p:nvPr>
            <p:ph type="ftr" sz="quarter" idx="3"/>
          </p:nvPr>
        </p:nvSpPr>
        <p:spPr>
          <a:xfrm>
            <a:off x="1648885" y="6384925"/>
            <a:ext cx="2398680" cy="365125"/>
          </a:xfrm>
          <a:prstGeom prst="rect">
            <a:avLst/>
          </a:prstGeom>
        </p:spPr>
        <p:txBody>
          <a:bodyPr/>
          <a:lstStyle>
            <a:lvl1pPr algn="ctr">
              <a:defRPr sz="1100">
                <a:solidFill>
                  <a:schemeClr val="bg1"/>
                </a:solidFill>
              </a:defRPr>
            </a:lvl1pPr>
          </a:lstStyle>
          <a:p>
            <a:r>
              <a:rPr lang="en-US" smtClean="0"/>
              <a:t>May 2017 OOI Education Workshop</a:t>
            </a:r>
            <a:endParaRPr lang="en-US" dirty="0"/>
          </a:p>
        </p:txBody>
      </p:sp>
    </p:spTree>
    <p:extLst>
      <p:ext uri="{BB962C8B-B14F-4D97-AF65-F5344CB8AC3E}">
        <p14:creationId xmlns:p14="http://schemas.microsoft.com/office/powerpoint/2010/main" val="973050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May 2017 OOI Education Workshop</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15FD2-7EF9-4728-B02C-1FEEC3B7CF44}" type="slidenum">
              <a:rPr lang="en-US" smtClean="0"/>
              <a:t>‹#›</a:t>
            </a:fld>
            <a:endParaRPr lang="en-US"/>
          </a:p>
        </p:txBody>
      </p:sp>
    </p:spTree>
    <p:extLst>
      <p:ext uri="{BB962C8B-B14F-4D97-AF65-F5344CB8AC3E}">
        <p14:creationId xmlns:p14="http://schemas.microsoft.com/office/powerpoint/2010/main" val="18167737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tiff"/></Relationships>
</file>

<file path=ppt/slides/_rels/slide1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2.tiff"/><Relationship Id="rId7"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image" Target="../media/image43.tiff"/></Relationships>
</file>

<file path=ppt/slides/_rels/slide15.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jpeg"/></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59.tiff"/><Relationship Id="rId3" Type="http://schemas.openxmlformats.org/officeDocument/2006/relationships/image" Target="../media/image54.tiff"/><Relationship Id="rId7" Type="http://schemas.openxmlformats.org/officeDocument/2006/relationships/image" Target="../media/image58.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19.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3.tiff"/></Relationships>
</file>

<file path=ppt/slides/_rels/slide2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www.smbaykeeper.org/images/site_images/Purple-sea-urchin.jpg" TargetMode="External"/><Relationship Id="rId11" Type="http://schemas.openxmlformats.org/officeDocument/2006/relationships/image" Target="../media/image22.jpeg"/><Relationship Id="rId5" Type="http://schemas.openxmlformats.org/officeDocument/2006/relationships/image" Target="../media/image18.jpeg"/><Relationship Id="rId10" Type="http://schemas.openxmlformats.org/officeDocument/2006/relationships/image" Target="../media/image21.png"/><Relationship Id="rId4" Type="http://schemas.openxmlformats.org/officeDocument/2006/relationships/image" Target="../media/image17.jpeg"/><Relationship Id="rId9" Type="http://schemas.openxmlformats.org/officeDocument/2006/relationships/hyperlink" Target="http://hoopermuseum.earthsci.carleton.ca/2001_benthicforams_jk/cont.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29454" y="3259396"/>
            <a:ext cx="6481482" cy="2185147"/>
          </a:xfrm>
        </p:spPr>
        <p:txBody>
          <a:bodyPr>
            <a:normAutofit/>
          </a:bodyPr>
          <a:lstStyle/>
          <a:p>
            <a:r>
              <a:rPr lang="en-US" dirty="0">
                <a:solidFill>
                  <a:srgbClr val="FFFF00"/>
                </a:solidFill>
                <a:latin typeface="Arial" panose="020B0604020202020204" pitchFamily="34" charset="0"/>
                <a:cs typeface="Arial" panose="020B0604020202020204" pitchFamily="34" charset="0"/>
              </a:rPr>
              <a:t>Courtesy of:</a:t>
            </a:r>
            <a:br>
              <a:rPr lang="en-US" dirty="0">
                <a:solidFill>
                  <a:srgbClr val="FFFF00"/>
                </a:solidFill>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Grace Saba</a:t>
            </a:r>
            <a:br>
              <a:rPr lang="en-US" sz="2800"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Assistant Professor</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Center for Ocean Observing Leadership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Department of Marine &amp; Coastal Sciences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saba@marine.rutgers.edu</a:t>
            </a:r>
          </a:p>
        </p:txBody>
      </p:sp>
      <p:sp>
        <p:nvSpPr>
          <p:cNvPr id="3" name="Title 2"/>
          <p:cNvSpPr>
            <a:spLocks noGrp="1"/>
          </p:cNvSpPr>
          <p:nvPr>
            <p:ph type="ctrTitle"/>
          </p:nvPr>
        </p:nvSpPr>
        <p:spPr>
          <a:xfrm>
            <a:off x="215459" y="348097"/>
            <a:ext cx="4302754" cy="2441108"/>
          </a:xfrm>
        </p:spPr>
        <p:txBody>
          <a:bodyPr/>
          <a:lstStyle/>
          <a:p>
            <a:r>
              <a:rPr lang="en-US" dirty="0" smtClean="0"/>
              <a:t>Ocean Acidification</a:t>
            </a:r>
            <a:endParaRPr lang="en-US" dirty="0"/>
          </a:p>
        </p:txBody>
      </p:sp>
      <p:sp>
        <p:nvSpPr>
          <p:cNvPr id="4" name="Slide Number Placeholder 3"/>
          <p:cNvSpPr>
            <a:spLocks noGrp="1"/>
          </p:cNvSpPr>
          <p:nvPr>
            <p:ph type="sldNum" sz="quarter" idx="11"/>
          </p:nvPr>
        </p:nvSpPr>
        <p:spPr/>
        <p:txBody>
          <a:bodyPr/>
          <a:lstStyle/>
          <a:p>
            <a:fld id="{5EF5D831-06B2-D543-8946-72CD43B5155C}" type="slidenum">
              <a:rPr lang="en-US" smtClean="0"/>
              <a:t>1</a:t>
            </a:fld>
            <a:endParaRPr lang="en-US"/>
          </a:p>
        </p:txBody>
      </p:sp>
      <p:sp>
        <p:nvSpPr>
          <p:cNvPr id="5" name="Footer Placeholder 4"/>
          <p:cNvSpPr>
            <a:spLocks noGrp="1"/>
          </p:cNvSpPr>
          <p:nvPr>
            <p:ph type="ftr" sz="quarter" idx="3"/>
          </p:nvPr>
        </p:nvSpPr>
        <p:spPr/>
        <p:txBody>
          <a:bodyPr/>
          <a:lstStyle/>
          <a:p>
            <a:r>
              <a:rPr lang="en-US" smtClean="0"/>
              <a:t>May 2017 OOI Education Workshop</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816" y="3125297"/>
            <a:ext cx="2427550" cy="188135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068" y="410943"/>
            <a:ext cx="3439442" cy="25795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4304" y="2891118"/>
            <a:ext cx="2336206" cy="264718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8213" y="406230"/>
            <a:ext cx="3820496" cy="2557522"/>
          </a:xfrm>
          <a:prstGeom prst="rect">
            <a:avLst/>
          </a:prstGeom>
        </p:spPr>
      </p:pic>
    </p:spTree>
    <p:extLst>
      <p:ext uri="{BB962C8B-B14F-4D97-AF65-F5344CB8AC3E}">
        <p14:creationId xmlns:p14="http://schemas.microsoft.com/office/powerpoint/2010/main" val="38961116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964324" y="410722"/>
            <a:ext cx="7772400" cy="762000"/>
          </a:xfrm>
        </p:spPr>
        <p:txBody>
          <a:bodyPr/>
          <a:lstStyle/>
          <a:p>
            <a:r>
              <a:rPr lang="en-US" dirty="0" smtClean="0">
                <a:solidFill>
                  <a:schemeClr val="tx2"/>
                </a:solidFill>
                <a:latin typeface="Calibri" charset="0"/>
                <a:ea typeface="ＭＳ Ｐゴシック" charset="0"/>
                <a:cs typeface="Calibri" charset="0"/>
              </a:rPr>
              <a:t>Oysters in Pacific Northwest</a:t>
            </a:r>
            <a:endParaRPr lang="en-US" dirty="0">
              <a:solidFill>
                <a:schemeClr val="tx2"/>
              </a:solidFill>
              <a:latin typeface="Calibri" charset="0"/>
              <a:ea typeface="ＭＳ Ｐゴシック" charset="0"/>
              <a:cs typeface="Calibri" charset="0"/>
            </a:endParaRPr>
          </a:p>
        </p:txBody>
      </p:sp>
      <p:pic>
        <p:nvPicPr>
          <p:cNvPr id="12" name="Picture 11" descr="adaptation.tiff"/>
          <p:cNvPicPr>
            <a:picLocks noChangeAspect="1"/>
          </p:cNvPicPr>
          <p:nvPr/>
        </p:nvPicPr>
        <p:blipFill rotWithShape="1">
          <a:blip r:embed="rId3">
            <a:extLst>
              <a:ext uri="{28A0092B-C50C-407E-A947-70E740481C1C}">
                <a14:useLocalDpi xmlns:a14="http://schemas.microsoft.com/office/drawing/2010/main" val="0"/>
              </a:ext>
            </a:extLst>
          </a:blip>
          <a:srcRect t="5795"/>
          <a:stretch/>
        </p:blipFill>
        <p:spPr>
          <a:xfrm>
            <a:off x="2430087" y="1248937"/>
            <a:ext cx="6625461" cy="4710452"/>
          </a:xfrm>
          <a:prstGeom prst="rect">
            <a:avLst/>
          </a:prstGeom>
        </p:spPr>
      </p:pic>
      <p:sp>
        <p:nvSpPr>
          <p:cNvPr id="13" name="TextBox 12"/>
          <p:cNvSpPr txBox="1"/>
          <p:nvPr/>
        </p:nvSpPr>
        <p:spPr>
          <a:xfrm>
            <a:off x="9496379" y="5321835"/>
            <a:ext cx="2368520" cy="707886"/>
          </a:xfrm>
          <a:prstGeom prst="rect">
            <a:avLst/>
          </a:prstGeom>
          <a:noFill/>
        </p:spPr>
        <p:txBody>
          <a:bodyPr wrap="square" rtlCol="0">
            <a:spAutoFit/>
          </a:bodyPr>
          <a:lstStyle/>
          <a:p>
            <a:r>
              <a:rPr lang="en-US" sz="2000" dirty="0">
                <a:solidFill>
                  <a:schemeClr val="tx2"/>
                </a:solidFill>
                <a:latin typeface="Arial" panose="020B0604020202020204" pitchFamily="34" charset="0"/>
                <a:cs typeface="Arial" panose="020B0604020202020204" pitchFamily="34" charset="0"/>
              </a:rPr>
              <a:t>(</a:t>
            </a:r>
            <a:r>
              <a:rPr lang="en-US" sz="2000" dirty="0" smtClean="0">
                <a:solidFill>
                  <a:schemeClr val="tx2"/>
                </a:solidFill>
                <a:latin typeface="Arial" panose="020B0604020202020204" pitchFamily="34" charset="0"/>
                <a:cs typeface="Arial" panose="020B0604020202020204" pitchFamily="34" charset="0"/>
              </a:rPr>
              <a:t>Bill </a:t>
            </a:r>
            <a:r>
              <a:rPr lang="en-US" sz="2000" dirty="0">
                <a:solidFill>
                  <a:schemeClr val="tx2"/>
                </a:solidFill>
                <a:latin typeface="Arial" panose="020B0604020202020204" pitchFamily="34" charset="0"/>
                <a:cs typeface="Arial" panose="020B0604020202020204" pitchFamily="34" charset="0"/>
              </a:rPr>
              <a:t>Dewey, Taylor Shellfish </a:t>
            </a:r>
            <a:r>
              <a:rPr lang="en-US" sz="2000" dirty="0" smtClean="0">
                <a:solidFill>
                  <a:schemeClr val="tx2"/>
                </a:solidFill>
                <a:latin typeface="Arial" panose="020B0604020202020204" pitchFamily="34" charset="0"/>
                <a:cs typeface="Arial" panose="020B0604020202020204" pitchFamily="34" charset="0"/>
              </a:rPr>
              <a:t>Farms)</a:t>
            </a:r>
            <a:endParaRPr lang="en-US" sz="2000" dirty="0">
              <a:solidFill>
                <a:schemeClr val="tx2"/>
              </a:solidFill>
              <a:latin typeface="Arial" panose="020B0604020202020204" pitchFamily="34" charset="0"/>
              <a:cs typeface="Arial" panose="020B0604020202020204" pitchFamily="34" charset="0"/>
            </a:endParaRPr>
          </a:p>
        </p:txBody>
      </p:sp>
      <p:sp>
        <p:nvSpPr>
          <p:cNvPr id="2" name="Footer Placeholder 1"/>
          <p:cNvSpPr>
            <a:spLocks noGrp="1"/>
          </p:cNvSpPr>
          <p:nvPr>
            <p:ph type="ftr" sz="quarter" idx="3"/>
          </p:nvPr>
        </p:nvSpPr>
        <p:spPr>
          <a:xfrm>
            <a:off x="1840686" y="6377971"/>
            <a:ext cx="2398680" cy="365125"/>
          </a:xfrm>
        </p:spPr>
        <p:txBody>
          <a:bodyPr/>
          <a:lstStyle/>
          <a:p>
            <a:r>
              <a:rPr lang="en-US" dirty="0"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10</a:t>
            </a:fld>
            <a:endParaRPr lang="en-US"/>
          </a:p>
        </p:txBody>
      </p:sp>
    </p:spTree>
    <p:extLst>
      <p:ext uri="{BB962C8B-B14F-4D97-AF65-F5344CB8AC3E}">
        <p14:creationId xmlns:p14="http://schemas.microsoft.com/office/powerpoint/2010/main" val="336354278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descr="Limacina helicina antarctica.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765" y="1285875"/>
            <a:ext cx="3650799" cy="3498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0" name="Picture 5" descr="pteropod dissolution.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38559" y="3511133"/>
            <a:ext cx="6436273" cy="241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1" name="TextBox 6"/>
          <p:cNvSpPr txBox="1">
            <a:spLocks noChangeArrowheads="1"/>
          </p:cNvSpPr>
          <p:nvPr/>
        </p:nvSpPr>
        <p:spPr bwMode="auto">
          <a:xfrm>
            <a:off x="5059732" y="3111083"/>
            <a:ext cx="3200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ctr" eaLnBrk="1" hangingPunct="1"/>
            <a:r>
              <a:rPr lang="en-US" dirty="0">
                <a:solidFill>
                  <a:srgbClr val="FF0000"/>
                </a:solidFill>
                <a:latin typeface="Calibri" charset="0"/>
                <a:cs typeface="Calibri" charset="0"/>
              </a:rPr>
              <a:t>UNDERSATURATION</a:t>
            </a:r>
          </a:p>
        </p:txBody>
      </p:sp>
      <p:sp>
        <p:nvSpPr>
          <p:cNvPr id="45062" name="TextBox 7"/>
          <p:cNvSpPr txBox="1">
            <a:spLocks noChangeArrowheads="1"/>
          </p:cNvSpPr>
          <p:nvPr/>
        </p:nvSpPr>
        <p:spPr bwMode="auto">
          <a:xfrm>
            <a:off x="8564932" y="3111083"/>
            <a:ext cx="3200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ctr" eaLnBrk="1" hangingPunct="1"/>
            <a:r>
              <a:rPr lang="en-US">
                <a:solidFill>
                  <a:srgbClr val="FF0000"/>
                </a:solidFill>
                <a:latin typeface="Calibri" charset="0"/>
                <a:cs typeface="Calibri" charset="0"/>
              </a:rPr>
              <a:t>SUPERSATURATION</a:t>
            </a:r>
          </a:p>
        </p:txBody>
      </p:sp>
      <p:sp>
        <p:nvSpPr>
          <p:cNvPr id="45063" name="Content Placeholder 2"/>
          <p:cNvSpPr>
            <a:spLocks noGrp="1"/>
          </p:cNvSpPr>
          <p:nvPr>
            <p:ph idx="1"/>
          </p:nvPr>
        </p:nvSpPr>
        <p:spPr>
          <a:xfrm>
            <a:off x="4209392" y="1485243"/>
            <a:ext cx="7677807" cy="1550208"/>
          </a:xfrm>
        </p:spPr>
        <p:txBody>
          <a:bodyPr>
            <a:normAutofit/>
          </a:bodyPr>
          <a:lstStyle/>
          <a:p>
            <a:r>
              <a:rPr lang="en-US" sz="1800" dirty="0">
                <a:solidFill>
                  <a:schemeClr val="tx2"/>
                </a:solidFill>
                <a:latin typeface="Calibri" charset="0"/>
                <a:ea typeface="ＭＳ Ｐゴシック" charset="0"/>
                <a:cs typeface="Calibri" charset="0"/>
              </a:rPr>
              <a:t>Shelled </a:t>
            </a:r>
            <a:r>
              <a:rPr lang="en-US" sz="1800" dirty="0" err="1">
                <a:solidFill>
                  <a:schemeClr val="tx2"/>
                </a:solidFill>
                <a:latin typeface="Calibri" charset="0"/>
                <a:ea typeface="ＭＳ Ｐゴシック" charset="0"/>
                <a:cs typeface="Calibri" charset="0"/>
              </a:rPr>
              <a:t>pteropods</a:t>
            </a:r>
            <a:r>
              <a:rPr lang="en-US" sz="1800" dirty="0">
                <a:solidFill>
                  <a:schemeClr val="tx2"/>
                </a:solidFill>
                <a:latin typeface="Calibri" charset="0"/>
                <a:ea typeface="ＭＳ Ｐゴシック" charset="0"/>
                <a:cs typeface="Calibri" charset="0"/>
              </a:rPr>
              <a:t> can reach densities of </a:t>
            </a:r>
            <a:r>
              <a:rPr lang="en-US" sz="1800" dirty="0" smtClean="0">
                <a:solidFill>
                  <a:schemeClr val="tx2"/>
                </a:solidFill>
                <a:latin typeface="Calibri" charset="0"/>
                <a:ea typeface="ＭＳ Ｐゴシック" charset="0"/>
                <a:cs typeface="Calibri" charset="0"/>
              </a:rPr>
              <a:t>10,000 </a:t>
            </a:r>
            <a:r>
              <a:rPr lang="en-US" sz="1800" dirty="0">
                <a:solidFill>
                  <a:schemeClr val="tx2"/>
                </a:solidFill>
                <a:latin typeface="Calibri" charset="0"/>
                <a:ea typeface="ＭＳ Ｐゴシック" charset="0"/>
                <a:cs typeface="Calibri" charset="0"/>
              </a:rPr>
              <a:t>individuals m</a:t>
            </a:r>
            <a:r>
              <a:rPr lang="en-US" sz="1800" baseline="30000" dirty="0">
                <a:solidFill>
                  <a:schemeClr val="tx2"/>
                </a:solidFill>
                <a:latin typeface="Calibri" charset="0"/>
                <a:ea typeface="ＭＳ Ｐゴシック" charset="0"/>
                <a:cs typeface="Calibri" charset="0"/>
              </a:rPr>
              <a:t>-3</a:t>
            </a:r>
            <a:r>
              <a:rPr lang="en-US" sz="1800" dirty="0">
                <a:solidFill>
                  <a:schemeClr val="tx2"/>
                </a:solidFill>
                <a:latin typeface="Calibri" charset="0"/>
                <a:ea typeface="ＭＳ Ｐゴシック" charset="0"/>
                <a:cs typeface="Calibri" charset="0"/>
              </a:rPr>
              <a:t> in high-latitude areas and </a:t>
            </a:r>
            <a:r>
              <a:rPr lang="en-US" sz="1800" dirty="0" smtClean="0">
                <a:solidFill>
                  <a:schemeClr val="tx2"/>
                </a:solidFill>
                <a:latin typeface="Calibri" charset="0"/>
                <a:ea typeface="ＭＳ Ｐゴシック" charset="0"/>
                <a:cs typeface="Calibri" charset="0"/>
              </a:rPr>
              <a:t>~25</a:t>
            </a:r>
            <a:r>
              <a:rPr lang="en-US" sz="1800" dirty="0">
                <a:solidFill>
                  <a:schemeClr val="tx2"/>
                </a:solidFill>
                <a:latin typeface="Calibri" charset="0"/>
                <a:ea typeface="ＭＳ Ｐゴシック" charset="0"/>
                <a:cs typeface="Calibri" charset="0"/>
              </a:rPr>
              <a:t>% of total zooplankton biomass in the Southern </a:t>
            </a:r>
            <a:r>
              <a:rPr lang="en-US" sz="1800" dirty="0" smtClean="0">
                <a:solidFill>
                  <a:schemeClr val="tx2"/>
                </a:solidFill>
                <a:latin typeface="Calibri" charset="0"/>
                <a:ea typeface="ＭＳ Ｐゴシック" charset="0"/>
                <a:cs typeface="Calibri" charset="0"/>
              </a:rPr>
              <a:t>Ocean</a:t>
            </a:r>
            <a:endParaRPr lang="en-US" sz="800" dirty="0">
              <a:solidFill>
                <a:schemeClr val="tx2"/>
              </a:solidFill>
              <a:latin typeface="Calibri" charset="0"/>
              <a:ea typeface="ＭＳ Ｐゴシック" charset="0"/>
              <a:cs typeface="Calibri" charset="0"/>
            </a:endParaRPr>
          </a:p>
          <a:p>
            <a:r>
              <a:rPr lang="en-US" sz="1800" dirty="0">
                <a:solidFill>
                  <a:schemeClr val="tx2"/>
                </a:solidFill>
                <a:latin typeface="Calibri" charset="0"/>
                <a:ea typeface="ＭＳ Ｐゴシック" charset="0"/>
                <a:cs typeface="Calibri" charset="0"/>
              </a:rPr>
              <a:t>Important prey species for a variety of other zooplankton and </a:t>
            </a:r>
            <a:r>
              <a:rPr lang="en-US" sz="1800" dirty="0" smtClean="0">
                <a:solidFill>
                  <a:schemeClr val="tx2"/>
                </a:solidFill>
                <a:latin typeface="Calibri" charset="0"/>
                <a:ea typeface="ＭＳ Ｐゴシック" charset="0"/>
                <a:cs typeface="Calibri" charset="0"/>
              </a:rPr>
              <a:t>fish</a:t>
            </a:r>
            <a:endParaRPr lang="en-US" sz="800" dirty="0">
              <a:solidFill>
                <a:schemeClr val="tx2"/>
              </a:solidFill>
              <a:latin typeface="Calibri" charset="0"/>
              <a:ea typeface="ＭＳ Ｐゴシック" charset="0"/>
              <a:cs typeface="Calibri" charset="0"/>
            </a:endParaRPr>
          </a:p>
          <a:p>
            <a:r>
              <a:rPr lang="en-US" sz="1800" dirty="0">
                <a:solidFill>
                  <a:schemeClr val="tx2"/>
                </a:solidFill>
                <a:latin typeface="Calibri" charset="0"/>
                <a:ea typeface="ＭＳ Ｐゴシック" charset="0"/>
                <a:cs typeface="Calibri" charset="0"/>
              </a:rPr>
              <a:t>Contain a soluble calcium carbonate shell (aragonite)</a:t>
            </a:r>
          </a:p>
        </p:txBody>
      </p:sp>
      <p:sp>
        <p:nvSpPr>
          <p:cNvPr id="45064" name="TextBox 9"/>
          <p:cNvSpPr txBox="1">
            <a:spLocks noChangeArrowheads="1"/>
          </p:cNvSpPr>
          <p:nvPr/>
        </p:nvSpPr>
        <p:spPr bwMode="auto">
          <a:xfrm>
            <a:off x="2903483" y="4985239"/>
            <a:ext cx="207053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1800" dirty="0">
                <a:solidFill>
                  <a:schemeClr val="tx2"/>
                </a:solidFill>
                <a:latin typeface="Calibri" charset="0"/>
                <a:cs typeface="Calibri" charset="0"/>
              </a:rPr>
              <a:t>Dissolution of </a:t>
            </a:r>
            <a:r>
              <a:rPr lang="en-US" sz="1800" i="1" dirty="0">
                <a:solidFill>
                  <a:schemeClr val="tx2"/>
                </a:solidFill>
                <a:latin typeface="Calibri" charset="0"/>
                <a:cs typeface="Calibri" charset="0"/>
              </a:rPr>
              <a:t>Clio </a:t>
            </a:r>
            <a:r>
              <a:rPr lang="en-US" sz="1800" i="1" dirty="0" err="1">
                <a:solidFill>
                  <a:schemeClr val="tx2"/>
                </a:solidFill>
                <a:latin typeface="Calibri" charset="0"/>
                <a:cs typeface="Calibri" charset="0"/>
              </a:rPr>
              <a:t>pyramidata</a:t>
            </a:r>
            <a:r>
              <a:rPr lang="en-US" sz="1800" dirty="0">
                <a:solidFill>
                  <a:schemeClr val="tx2"/>
                </a:solidFill>
                <a:latin typeface="Calibri" charset="0"/>
                <a:cs typeface="Calibri" charset="0"/>
              </a:rPr>
              <a:t> shell    (Orr et al. 2005)</a:t>
            </a:r>
          </a:p>
        </p:txBody>
      </p:sp>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11</a:t>
            </a:fld>
            <a:endParaRPr lang="en-US"/>
          </a:p>
        </p:txBody>
      </p:sp>
      <p:sp>
        <p:nvSpPr>
          <p:cNvPr id="12" name="Title 1"/>
          <p:cNvSpPr txBox="1">
            <a:spLocks/>
          </p:cNvSpPr>
          <p:nvPr/>
        </p:nvSpPr>
        <p:spPr>
          <a:xfrm>
            <a:off x="1539766" y="323193"/>
            <a:ext cx="7772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solidFill>
                  <a:schemeClr val="tx2"/>
                </a:solidFill>
                <a:latin typeface="Calibri" charset="0"/>
                <a:ea typeface="ＭＳ Ｐゴシック" charset="0"/>
                <a:cs typeface="Calibri" charset="0"/>
              </a:rPr>
              <a:t>Marine snails, Pteropods</a:t>
            </a:r>
            <a:endParaRPr lang="en-US" dirty="0">
              <a:solidFill>
                <a:schemeClr val="tx2"/>
              </a:solidFill>
              <a:latin typeface="Calibri" charset="0"/>
              <a:ea typeface="ＭＳ Ｐゴシック" charset="0"/>
              <a:cs typeface="Calibri" charset="0"/>
            </a:endParaRPr>
          </a:p>
        </p:txBody>
      </p:sp>
    </p:spTree>
    <p:extLst>
      <p:ext uri="{BB962C8B-B14F-4D97-AF65-F5344CB8AC3E}">
        <p14:creationId xmlns:p14="http://schemas.microsoft.com/office/powerpoint/2010/main" val="351252462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2339427" y="1191173"/>
            <a:ext cx="7315200" cy="2800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en-US" sz="4400" dirty="0">
                <a:solidFill>
                  <a:schemeClr val="tx2"/>
                </a:solidFill>
              </a:rPr>
              <a:t>What potential impacts could ocean acidification have on NON-CALCIFYING marine organisms and why?</a:t>
            </a:r>
          </a:p>
        </p:txBody>
      </p:sp>
      <p:pic>
        <p:nvPicPr>
          <p:cNvPr id="47107" name="Picture 3" descr="Krill_photo_Andrew.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262437"/>
            <a:ext cx="3581400" cy="1452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11" descr="diatom SEM.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9427" y="4362138"/>
            <a:ext cx="1371600" cy="1214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9" name="Picture 13" descr="t14750a24.t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82662" y="4800288"/>
            <a:ext cx="2101850" cy="776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12</a:t>
            </a:fld>
            <a:endParaRPr lang="en-US"/>
          </a:p>
        </p:txBody>
      </p:sp>
    </p:spTree>
    <p:extLst>
      <p:ext uri="{BB962C8B-B14F-4D97-AF65-F5344CB8AC3E}">
        <p14:creationId xmlns:p14="http://schemas.microsoft.com/office/powerpoint/2010/main" val="2618820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769" y="209262"/>
            <a:ext cx="9126538" cy="1362076"/>
          </a:xfrm>
        </p:spPr>
        <p:txBody>
          <a:bodyPr/>
          <a:lstStyle/>
          <a:p>
            <a:r>
              <a:rPr lang="en-US" sz="4000" dirty="0" smtClean="0">
                <a:solidFill>
                  <a:schemeClr val="tx2"/>
                </a:solidFill>
                <a:latin typeface="Calibri" charset="0"/>
                <a:ea typeface="ＭＳ Ｐゴシック" charset="0"/>
                <a:cs typeface="Calibri" charset="0"/>
              </a:rPr>
              <a:t>Effects </a:t>
            </a:r>
            <a:r>
              <a:rPr lang="en-US" sz="4000" dirty="0">
                <a:solidFill>
                  <a:schemeClr val="tx2"/>
                </a:solidFill>
                <a:latin typeface="Calibri" charset="0"/>
                <a:ea typeface="ＭＳ Ｐゴシック" charset="0"/>
                <a:cs typeface="Calibri" charset="0"/>
              </a:rPr>
              <a:t>on  biogeochemistry and food webs</a:t>
            </a:r>
          </a:p>
        </p:txBody>
      </p:sp>
      <p:sp>
        <p:nvSpPr>
          <p:cNvPr id="4" name="Content Placeholder 2"/>
          <p:cNvSpPr txBox="1">
            <a:spLocks/>
          </p:cNvSpPr>
          <p:nvPr/>
        </p:nvSpPr>
        <p:spPr bwMode="auto">
          <a:xfrm>
            <a:off x="4953000" y="1362076"/>
            <a:ext cx="2268538" cy="72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514350" indent="-514350"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ctr" eaLnBrk="1" hangingPunct="1">
              <a:spcBef>
                <a:spcPct val="20000"/>
              </a:spcBef>
            </a:pPr>
            <a:r>
              <a:rPr lang="en-US" sz="3200" b="1" dirty="0">
                <a:solidFill>
                  <a:srgbClr val="F79646"/>
                </a:solidFill>
                <a:latin typeface="Calibri" charset="0"/>
                <a:cs typeface="Calibri" charset="0"/>
              </a:rPr>
              <a:t>High CO</a:t>
            </a:r>
            <a:r>
              <a:rPr lang="en-US" sz="3200" b="1" baseline="-25000" dirty="0">
                <a:solidFill>
                  <a:srgbClr val="F79646"/>
                </a:solidFill>
                <a:latin typeface="Calibri" charset="0"/>
                <a:cs typeface="Calibri" charset="0"/>
              </a:rPr>
              <a:t>2</a:t>
            </a:r>
          </a:p>
        </p:txBody>
      </p:sp>
      <p:sp>
        <p:nvSpPr>
          <p:cNvPr id="53261" name="TextBox 10"/>
          <p:cNvSpPr txBox="1">
            <a:spLocks noChangeArrowheads="1"/>
          </p:cNvSpPr>
          <p:nvPr/>
        </p:nvSpPr>
        <p:spPr bwMode="auto">
          <a:xfrm>
            <a:off x="5438970" y="1983054"/>
            <a:ext cx="1603744" cy="326513"/>
          </a:xfrm>
          <a:prstGeom prst="rect">
            <a:avLst/>
          </a:prstGeom>
          <a:noFill/>
          <a:ln w="9525">
            <a:solidFill>
              <a:srgbClr val="0080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marL="342900" indent="-342900"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ctr" eaLnBrk="1" hangingPunct="1"/>
            <a:r>
              <a:rPr lang="en-US" dirty="0">
                <a:solidFill>
                  <a:schemeClr val="tx2"/>
                </a:solidFill>
                <a:latin typeface="Calibri" charset="0"/>
                <a:cs typeface="Calibri" charset="0"/>
              </a:rPr>
              <a:t>Large cells</a:t>
            </a:r>
          </a:p>
        </p:txBody>
      </p:sp>
      <p:grpSp>
        <p:nvGrpSpPr>
          <p:cNvPr id="53262" name="Group 26"/>
          <p:cNvGrpSpPr>
            <a:grpSpLocks/>
          </p:cNvGrpSpPr>
          <p:nvPr/>
        </p:nvGrpSpPr>
        <p:grpSpPr bwMode="auto">
          <a:xfrm rot="641001">
            <a:off x="5075476" y="2440837"/>
            <a:ext cx="753632" cy="696013"/>
            <a:chOff x="6510784" y="2719375"/>
            <a:chExt cx="1312030" cy="1606770"/>
          </a:xfrm>
        </p:grpSpPr>
        <p:pic>
          <p:nvPicPr>
            <p:cNvPr id="53272" name="Picture 1034" descr="Picture2 cop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2308493">
              <a:off x="6510784" y="3700921"/>
              <a:ext cx="614362"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73" name="Picture 1034" descr="Picture2 cop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2504725">
              <a:off x="6862058" y="3306669"/>
              <a:ext cx="614362"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74" name="Picture 1034" descr="Picture2 cop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874112">
              <a:off x="7213332" y="2886868"/>
              <a:ext cx="614362"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6" name="Straight Connector 15"/>
            <p:cNvCxnSpPr/>
            <p:nvPr/>
          </p:nvCxnSpPr>
          <p:spPr>
            <a:xfrm rot="5400000">
              <a:off x="7562232" y="2725289"/>
              <a:ext cx="227274" cy="205376"/>
            </a:xfrm>
            <a:prstGeom prst="line">
              <a:avLst/>
            </a:prstGeom>
            <a:ln w="38100">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6846627" y="3557205"/>
              <a:ext cx="266148" cy="208353"/>
            </a:xfrm>
            <a:prstGeom prst="line">
              <a:avLst/>
            </a:prstGeom>
            <a:ln w="38100">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7217667" y="3139074"/>
              <a:ext cx="227274" cy="208353"/>
            </a:xfrm>
            <a:prstGeom prst="line">
              <a:avLst/>
            </a:prstGeom>
            <a:ln w="38100">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6436642" y="3902797"/>
              <a:ext cx="454547" cy="315506"/>
            </a:xfrm>
            <a:prstGeom prst="line">
              <a:avLst/>
            </a:prstGeom>
            <a:ln w="38100">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5326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310149">
            <a:off x="6428632" y="2490467"/>
            <a:ext cx="157114" cy="532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65" name="TextBox 33"/>
          <p:cNvSpPr txBox="1">
            <a:spLocks noChangeArrowheads="1"/>
          </p:cNvSpPr>
          <p:nvPr/>
        </p:nvSpPr>
        <p:spPr bwMode="auto">
          <a:xfrm>
            <a:off x="2154071" y="2925126"/>
            <a:ext cx="1792611" cy="5776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dirty="0">
                <a:solidFill>
                  <a:schemeClr val="tx2"/>
                </a:solidFill>
                <a:latin typeface="Calibri" charset="0"/>
                <a:cs typeface="Calibri" charset="0"/>
              </a:rPr>
              <a:t>Biomass</a:t>
            </a:r>
          </a:p>
          <a:p>
            <a:pPr eaLnBrk="1" hangingPunct="1"/>
            <a:r>
              <a:rPr lang="en-US" dirty="0">
                <a:solidFill>
                  <a:schemeClr val="tx2"/>
                </a:solidFill>
                <a:latin typeface="Calibri" charset="0"/>
                <a:cs typeface="Calibri" charset="0"/>
              </a:rPr>
              <a:t>Productivity</a:t>
            </a:r>
          </a:p>
        </p:txBody>
      </p:sp>
      <p:pic>
        <p:nvPicPr>
          <p:cNvPr id="53266" name="Picture 3" descr="Krill_photo_Andrew.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93086" y="3865648"/>
            <a:ext cx="1353743" cy="680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67" name="Picture 40" descr="Liberty penguin 3 close up.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44531" y="4856590"/>
            <a:ext cx="850855" cy="111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H="1">
            <a:off x="2769959" y="3595742"/>
            <a:ext cx="1710" cy="262964"/>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bwMode="auto">
          <a:xfrm>
            <a:off x="2787139" y="4617674"/>
            <a:ext cx="0" cy="23317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Up Arrow 42"/>
          <p:cNvSpPr/>
          <p:nvPr/>
        </p:nvSpPr>
        <p:spPr bwMode="auto">
          <a:xfrm>
            <a:off x="1765283" y="3046859"/>
            <a:ext cx="261583" cy="334210"/>
          </a:xfrm>
          <a:prstGeom prst="upArrow">
            <a:avLst/>
          </a:prstGeom>
        </p:spPr>
        <p:style>
          <a:lnRef idx="1">
            <a:schemeClr val="accent1"/>
          </a:lnRef>
          <a:fillRef idx="3">
            <a:schemeClr val="accent1"/>
          </a:fillRef>
          <a:effectRef idx="2">
            <a:schemeClr val="accent1"/>
          </a:effectRef>
          <a:fontRef idx="minor">
            <a:schemeClr val="lt1"/>
          </a:fontRef>
        </p:style>
        <p:txBody>
          <a:bodyPr anchor="ctr"/>
          <a:lstStyle/>
          <a:p>
            <a:pPr marL="342900" indent="-342900" algn="ctr">
              <a:defRPr/>
            </a:pPr>
            <a:endParaRPr lang="en-US">
              <a:solidFill>
                <a:schemeClr val="tx2"/>
              </a:solidFill>
              <a:latin typeface="Calibri"/>
              <a:cs typeface="Calibri"/>
            </a:endParaRPr>
          </a:p>
        </p:txBody>
      </p:sp>
      <p:cxnSp>
        <p:nvCxnSpPr>
          <p:cNvPr id="18" name="Straight Arrow Connector 17"/>
          <p:cNvCxnSpPr/>
          <p:nvPr/>
        </p:nvCxnSpPr>
        <p:spPr bwMode="auto">
          <a:xfrm flipH="1">
            <a:off x="2936450" y="2165745"/>
            <a:ext cx="2105755" cy="795830"/>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7" name="5-Point Star 56"/>
          <p:cNvSpPr/>
          <p:nvPr/>
        </p:nvSpPr>
        <p:spPr bwMode="auto">
          <a:xfrm>
            <a:off x="8098436" y="4532270"/>
            <a:ext cx="558551" cy="387835"/>
          </a:xfrm>
          <a:prstGeom prst="star5">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marL="342900" indent="-342900" algn="ctr">
              <a:defRPr/>
            </a:pPr>
            <a:endParaRPr lang="en-US">
              <a:solidFill>
                <a:schemeClr val="tx2"/>
              </a:solidFill>
              <a:latin typeface="Calibri"/>
              <a:cs typeface="Calibri"/>
            </a:endParaRPr>
          </a:p>
        </p:txBody>
      </p:sp>
      <p:sp>
        <p:nvSpPr>
          <p:cNvPr id="53255" name="TextBox 36"/>
          <p:cNvSpPr txBox="1">
            <a:spLocks noChangeArrowheads="1"/>
          </p:cNvSpPr>
          <p:nvPr/>
        </p:nvSpPr>
        <p:spPr bwMode="auto">
          <a:xfrm>
            <a:off x="8531828" y="4391032"/>
            <a:ext cx="3287999" cy="819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dirty="0">
                <a:solidFill>
                  <a:schemeClr val="tx2"/>
                </a:solidFill>
                <a:latin typeface="Calibri" charset="0"/>
                <a:cs typeface="Calibri" charset="0"/>
              </a:rPr>
              <a:t>Would diatoms ultimately become nutrient limited?</a:t>
            </a:r>
          </a:p>
        </p:txBody>
      </p:sp>
      <p:grpSp>
        <p:nvGrpSpPr>
          <p:cNvPr id="53256" name="Group 39"/>
          <p:cNvGrpSpPr>
            <a:grpSpLocks/>
          </p:cNvGrpSpPr>
          <p:nvPr/>
        </p:nvGrpSpPr>
        <p:grpSpPr bwMode="auto">
          <a:xfrm>
            <a:off x="8610600" y="3213970"/>
            <a:ext cx="3207231" cy="332750"/>
            <a:chOff x="5584877" y="4192754"/>
            <a:chExt cx="3452333" cy="412589"/>
          </a:xfrm>
        </p:grpSpPr>
        <p:sp>
          <p:nvSpPr>
            <p:cNvPr id="41" name="Up Arrow 40"/>
            <p:cNvSpPr/>
            <p:nvPr/>
          </p:nvSpPr>
          <p:spPr>
            <a:xfrm>
              <a:off x="5584877" y="4197456"/>
              <a:ext cx="342706" cy="407887"/>
            </a:xfrm>
            <a:prstGeom prst="upArrow">
              <a:avLst/>
            </a:prstGeom>
          </p:spPr>
          <p:style>
            <a:lnRef idx="1">
              <a:schemeClr val="accent1"/>
            </a:lnRef>
            <a:fillRef idx="3">
              <a:schemeClr val="accent1"/>
            </a:fillRef>
            <a:effectRef idx="2">
              <a:schemeClr val="accent1"/>
            </a:effectRef>
            <a:fontRef idx="minor">
              <a:schemeClr val="lt1"/>
            </a:fontRef>
          </p:style>
          <p:txBody>
            <a:bodyPr anchor="ctr"/>
            <a:lstStyle/>
            <a:p>
              <a:pPr marL="342900" indent="-342900" algn="ctr">
                <a:defRPr/>
              </a:pPr>
              <a:endParaRPr lang="en-US">
                <a:solidFill>
                  <a:schemeClr val="tx2"/>
                </a:solidFill>
                <a:latin typeface="Calibri"/>
                <a:cs typeface="Calibri"/>
              </a:endParaRPr>
            </a:p>
          </p:txBody>
        </p:sp>
        <p:sp>
          <p:nvSpPr>
            <p:cNvPr id="53260" name="TextBox 33"/>
            <p:cNvSpPr txBox="1">
              <a:spLocks noChangeArrowheads="1"/>
            </p:cNvSpPr>
            <p:nvPr/>
          </p:nvSpPr>
          <p:spPr bwMode="auto">
            <a:xfrm>
              <a:off x="6058037" y="4192754"/>
              <a:ext cx="297917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dirty="0">
                  <a:solidFill>
                    <a:schemeClr val="tx2"/>
                  </a:solidFill>
                  <a:latin typeface="Calibri" charset="0"/>
                  <a:cs typeface="Calibri" charset="0"/>
                </a:rPr>
                <a:t>N, P, Si, Fe uptake</a:t>
              </a:r>
            </a:p>
          </p:txBody>
        </p:sp>
      </p:grpSp>
      <p:cxnSp>
        <p:nvCxnSpPr>
          <p:cNvPr id="45" name="Straight Connector 44"/>
          <p:cNvCxnSpPr/>
          <p:nvPr/>
        </p:nvCxnSpPr>
        <p:spPr bwMode="auto">
          <a:xfrm>
            <a:off x="6165849" y="3096125"/>
            <a:ext cx="0" cy="2663652"/>
          </a:xfrm>
          <a:prstGeom prst="line">
            <a:avLst/>
          </a:prstGeom>
          <a:ln w="381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bwMode="auto">
          <a:xfrm>
            <a:off x="7402349" y="2259014"/>
            <a:ext cx="2110183" cy="776467"/>
          </a:xfrm>
          <a:prstGeom prst="straightConnector1">
            <a:avLst/>
          </a:prstGeom>
          <a:ln w="50800">
            <a:solidFill>
              <a:schemeClr val="tx1"/>
            </a:solidFill>
            <a:tailEnd type="triangle"/>
          </a:ln>
          <a:scene3d>
            <a:camera prst="orthographicFront"/>
            <a:lightRig rig="threePt" dir="t"/>
          </a:scene3d>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p:txBody>
          <a:bodyPr/>
          <a:lstStyle/>
          <a:p>
            <a:r>
              <a:rPr lang="en-US" smtClean="0"/>
              <a:t>May 2017 OOI Education Workshop</a:t>
            </a:r>
            <a:endParaRPr lang="en-US" dirty="0"/>
          </a:p>
        </p:txBody>
      </p:sp>
      <p:sp>
        <p:nvSpPr>
          <p:cNvPr id="6" name="Slide Number Placeholder 5"/>
          <p:cNvSpPr>
            <a:spLocks noGrp="1"/>
          </p:cNvSpPr>
          <p:nvPr>
            <p:ph type="sldNum" sz="quarter" idx="11"/>
          </p:nvPr>
        </p:nvSpPr>
        <p:spPr/>
        <p:txBody>
          <a:bodyPr/>
          <a:lstStyle/>
          <a:p>
            <a:fld id="{5EF5D831-06B2-D543-8946-72CD43B5155C}" type="slidenum">
              <a:rPr lang="en-US" smtClean="0"/>
              <a:t>13</a:t>
            </a:fld>
            <a:endParaRPr lang="en-US"/>
          </a:p>
        </p:txBody>
      </p:sp>
    </p:spTree>
    <p:extLst>
      <p:ext uri="{BB962C8B-B14F-4D97-AF65-F5344CB8AC3E}">
        <p14:creationId xmlns:p14="http://schemas.microsoft.com/office/powerpoint/2010/main" val="209281499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37415" y="486976"/>
            <a:ext cx="9104312" cy="711200"/>
          </a:xfrm>
        </p:spPr>
        <p:txBody>
          <a:bodyPr/>
          <a:lstStyle/>
          <a:p>
            <a:r>
              <a:rPr lang="en-US" sz="3600" dirty="0">
                <a:solidFill>
                  <a:schemeClr val="bg2">
                    <a:lumMod val="25000"/>
                  </a:schemeClr>
                </a:solidFill>
                <a:latin typeface="Calibri" charset="0"/>
                <a:ea typeface="ＭＳ Ｐゴシック" charset="0"/>
                <a:cs typeface="Calibri" charset="0"/>
              </a:rPr>
              <a:t>pH effects on brittle star metabolism &amp; growth</a:t>
            </a:r>
          </a:p>
        </p:txBody>
      </p:sp>
      <p:sp>
        <p:nvSpPr>
          <p:cNvPr id="55299" name="TextBox 7"/>
          <p:cNvSpPr txBox="1">
            <a:spLocks noChangeArrowheads="1"/>
          </p:cNvSpPr>
          <p:nvPr/>
        </p:nvSpPr>
        <p:spPr bwMode="auto">
          <a:xfrm>
            <a:off x="8684039" y="2940423"/>
            <a:ext cx="322738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r" eaLnBrk="1" hangingPunct="1"/>
            <a:r>
              <a:rPr lang="en-US" sz="1800" i="1" dirty="0">
                <a:solidFill>
                  <a:schemeClr val="bg2">
                    <a:lumMod val="25000"/>
                  </a:schemeClr>
                </a:solidFill>
                <a:latin typeface="Calibri" charset="0"/>
                <a:cs typeface="Calibri" charset="0"/>
              </a:rPr>
              <a:t>Wood et al. 2008</a:t>
            </a:r>
          </a:p>
        </p:txBody>
      </p:sp>
      <p:grpSp>
        <p:nvGrpSpPr>
          <p:cNvPr id="8" name="Group 7"/>
          <p:cNvGrpSpPr/>
          <p:nvPr/>
        </p:nvGrpSpPr>
        <p:grpSpPr>
          <a:xfrm>
            <a:off x="2266776" y="1415826"/>
            <a:ext cx="7007186" cy="2215226"/>
            <a:chOff x="48154" y="1279097"/>
            <a:chExt cx="9043465" cy="3263282"/>
          </a:xfrm>
        </p:grpSpPr>
        <p:sp>
          <p:nvSpPr>
            <p:cNvPr id="3" name="Rectangle 2"/>
            <p:cNvSpPr/>
            <p:nvPr/>
          </p:nvSpPr>
          <p:spPr>
            <a:xfrm>
              <a:off x="48154" y="1279097"/>
              <a:ext cx="9043465" cy="3263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48154" y="1279097"/>
              <a:ext cx="9043465" cy="2842213"/>
              <a:chOff x="14288" y="1947331"/>
              <a:chExt cx="9218843" cy="2922195"/>
            </a:xfrm>
          </p:grpSpPr>
          <p:sp>
            <p:nvSpPr>
              <p:cNvPr id="7" name="Rectangle 6"/>
              <p:cNvSpPr/>
              <p:nvPr/>
            </p:nvSpPr>
            <p:spPr>
              <a:xfrm>
                <a:off x="14288" y="1947331"/>
                <a:ext cx="9218843" cy="29221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Wood et al 2008 fig2.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961468" y="2123938"/>
                <a:ext cx="4257375" cy="2610124"/>
              </a:xfrm>
              <a:prstGeom prst="rect">
                <a:avLst/>
              </a:prstGeom>
            </p:spPr>
          </p:pic>
          <p:pic>
            <p:nvPicPr>
              <p:cNvPr id="5" name="Picture 4" descr="Wood et al 2008 fig2.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6933" y="2123938"/>
                <a:ext cx="5046133" cy="2610124"/>
              </a:xfrm>
              <a:prstGeom prst="rect">
                <a:avLst/>
              </a:prstGeom>
            </p:spPr>
          </p:pic>
        </p:grpSp>
        <p:sp>
          <p:nvSpPr>
            <p:cNvPr id="2" name="TextBox 1"/>
            <p:cNvSpPr txBox="1"/>
            <p:nvPr/>
          </p:nvSpPr>
          <p:spPr>
            <a:xfrm>
              <a:off x="1117606" y="3802777"/>
              <a:ext cx="778934" cy="477569"/>
            </a:xfrm>
            <a:prstGeom prst="rect">
              <a:avLst/>
            </a:prstGeom>
            <a:noFill/>
          </p:spPr>
          <p:txBody>
            <a:bodyPr wrap="square" rtlCol="0">
              <a:spAutoFit/>
            </a:bodyPr>
            <a:lstStyle/>
            <a:p>
              <a:pPr algn="ctr"/>
              <a:r>
                <a:rPr lang="en-US" dirty="0"/>
                <a:t>8.0</a:t>
              </a:r>
            </a:p>
          </p:txBody>
        </p:sp>
        <p:sp>
          <p:nvSpPr>
            <p:cNvPr id="11" name="TextBox 10"/>
            <p:cNvSpPr txBox="1"/>
            <p:nvPr/>
          </p:nvSpPr>
          <p:spPr>
            <a:xfrm>
              <a:off x="3826890" y="3802780"/>
              <a:ext cx="778934" cy="477569"/>
            </a:xfrm>
            <a:prstGeom prst="rect">
              <a:avLst/>
            </a:prstGeom>
            <a:noFill/>
          </p:spPr>
          <p:txBody>
            <a:bodyPr wrap="square" rtlCol="0">
              <a:spAutoFit/>
            </a:bodyPr>
            <a:lstStyle/>
            <a:p>
              <a:pPr algn="ctr"/>
              <a:r>
                <a:rPr lang="en-US" dirty="0"/>
                <a:t>6.8</a:t>
              </a:r>
            </a:p>
          </p:txBody>
        </p:sp>
        <p:sp>
          <p:nvSpPr>
            <p:cNvPr id="12" name="TextBox 11"/>
            <p:cNvSpPr txBox="1"/>
            <p:nvPr/>
          </p:nvSpPr>
          <p:spPr>
            <a:xfrm>
              <a:off x="2929441" y="3802780"/>
              <a:ext cx="778934" cy="477569"/>
            </a:xfrm>
            <a:prstGeom prst="rect">
              <a:avLst/>
            </a:prstGeom>
            <a:noFill/>
          </p:spPr>
          <p:txBody>
            <a:bodyPr wrap="square" rtlCol="0">
              <a:spAutoFit/>
            </a:bodyPr>
            <a:lstStyle/>
            <a:p>
              <a:pPr algn="ctr"/>
              <a:r>
                <a:rPr lang="en-US" dirty="0"/>
                <a:t>7.3</a:t>
              </a:r>
            </a:p>
          </p:txBody>
        </p:sp>
        <p:sp>
          <p:nvSpPr>
            <p:cNvPr id="13" name="TextBox 12"/>
            <p:cNvSpPr txBox="1"/>
            <p:nvPr/>
          </p:nvSpPr>
          <p:spPr>
            <a:xfrm>
              <a:off x="2015059" y="3802780"/>
              <a:ext cx="778934" cy="477569"/>
            </a:xfrm>
            <a:prstGeom prst="rect">
              <a:avLst/>
            </a:prstGeom>
            <a:noFill/>
          </p:spPr>
          <p:txBody>
            <a:bodyPr wrap="square" rtlCol="0">
              <a:spAutoFit/>
            </a:bodyPr>
            <a:lstStyle/>
            <a:p>
              <a:pPr algn="ctr"/>
              <a:r>
                <a:rPr lang="en-US" dirty="0"/>
                <a:t>7.7</a:t>
              </a:r>
            </a:p>
          </p:txBody>
        </p:sp>
        <p:sp>
          <p:nvSpPr>
            <p:cNvPr id="4" name="TextBox 3"/>
            <p:cNvSpPr txBox="1"/>
            <p:nvPr/>
          </p:nvSpPr>
          <p:spPr>
            <a:xfrm>
              <a:off x="2438396" y="4053581"/>
              <a:ext cx="829733" cy="477569"/>
            </a:xfrm>
            <a:prstGeom prst="rect">
              <a:avLst/>
            </a:prstGeom>
            <a:noFill/>
          </p:spPr>
          <p:txBody>
            <a:bodyPr wrap="square" rtlCol="0">
              <a:spAutoFit/>
            </a:bodyPr>
            <a:lstStyle/>
            <a:p>
              <a:pPr algn="ctr"/>
              <a:r>
                <a:rPr lang="en-US" b="1" dirty="0"/>
                <a:t>pH</a:t>
              </a:r>
            </a:p>
          </p:txBody>
        </p:sp>
        <p:sp>
          <p:nvSpPr>
            <p:cNvPr id="17" name="TextBox 16"/>
            <p:cNvSpPr txBox="1"/>
            <p:nvPr/>
          </p:nvSpPr>
          <p:spPr>
            <a:xfrm>
              <a:off x="5469391" y="3802780"/>
              <a:ext cx="778934" cy="477569"/>
            </a:xfrm>
            <a:prstGeom prst="rect">
              <a:avLst/>
            </a:prstGeom>
            <a:noFill/>
          </p:spPr>
          <p:txBody>
            <a:bodyPr wrap="square" rtlCol="0">
              <a:spAutoFit/>
            </a:bodyPr>
            <a:lstStyle/>
            <a:p>
              <a:pPr algn="ctr"/>
              <a:r>
                <a:rPr lang="en-US" dirty="0"/>
                <a:t>8.0</a:t>
              </a:r>
            </a:p>
          </p:txBody>
        </p:sp>
        <p:sp>
          <p:nvSpPr>
            <p:cNvPr id="18" name="TextBox 17"/>
            <p:cNvSpPr txBox="1"/>
            <p:nvPr/>
          </p:nvSpPr>
          <p:spPr>
            <a:xfrm>
              <a:off x="8178674" y="3802783"/>
              <a:ext cx="778934" cy="477569"/>
            </a:xfrm>
            <a:prstGeom prst="rect">
              <a:avLst/>
            </a:prstGeom>
            <a:noFill/>
          </p:spPr>
          <p:txBody>
            <a:bodyPr wrap="square" rtlCol="0">
              <a:spAutoFit/>
            </a:bodyPr>
            <a:lstStyle/>
            <a:p>
              <a:pPr algn="ctr"/>
              <a:r>
                <a:rPr lang="en-US" dirty="0"/>
                <a:t>6.8</a:t>
              </a:r>
            </a:p>
          </p:txBody>
        </p:sp>
        <p:sp>
          <p:nvSpPr>
            <p:cNvPr id="19" name="TextBox 18"/>
            <p:cNvSpPr txBox="1"/>
            <p:nvPr/>
          </p:nvSpPr>
          <p:spPr>
            <a:xfrm>
              <a:off x="7281225" y="3802783"/>
              <a:ext cx="778934" cy="477569"/>
            </a:xfrm>
            <a:prstGeom prst="rect">
              <a:avLst/>
            </a:prstGeom>
            <a:noFill/>
          </p:spPr>
          <p:txBody>
            <a:bodyPr wrap="square" rtlCol="0">
              <a:spAutoFit/>
            </a:bodyPr>
            <a:lstStyle/>
            <a:p>
              <a:pPr algn="ctr"/>
              <a:r>
                <a:rPr lang="en-US" dirty="0"/>
                <a:t>7.3</a:t>
              </a:r>
            </a:p>
          </p:txBody>
        </p:sp>
        <p:sp>
          <p:nvSpPr>
            <p:cNvPr id="20" name="TextBox 19"/>
            <p:cNvSpPr txBox="1"/>
            <p:nvPr/>
          </p:nvSpPr>
          <p:spPr>
            <a:xfrm>
              <a:off x="6366843" y="3802783"/>
              <a:ext cx="778934" cy="477569"/>
            </a:xfrm>
            <a:prstGeom prst="rect">
              <a:avLst/>
            </a:prstGeom>
            <a:noFill/>
          </p:spPr>
          <p:txBody>
            <a:bodyPr wrap="square" rtlCol="0">
              <a:spAutoFit/>
            </a:bodyPr>
            <a:lstStyle/>
            <a:p>
              <a:pPr algn="ctr"/>
              <a:r>
                <a:rPr lang="en-US" dirty="0"/>
                <a:t>7.7</a:t>
              </a:r>
            </a:p>
          </p:txBody>
        </p:sp>
        <p:sp>
          <p:nvSpPr>
            <p:cNvPr id="21" name="TextBox 20"/>
            <p:cNvSpPr txBox="1"/>
            <p:nvPr/>
          </p:nvSpPr>
          <p:spPr>
            <a:xfrm>
              <a:off x="6790180" y="4053584"/>
              <a:ext cx="829733" cy="477569"/>
            </a:xfrm>
            <a:prstGeom prst="rect">
              <a:avLst/>
            </a:prstGeom>
            <a:noFill/>
          </p:spPr>
          <p:txBody>
            <a:bodyPr wrap="square" rtlCol="0">
              <a:spAutoFit/>
            </a:bodyPr>
            <a:lstStyle/>
            <a:p>
              <a:pPr algn="ctr"/>
              <a:r>
                <a:rPr lang="en-US" b="1" dirty="0"/>
                <a:t>pH</a:t>
              </a:r>
            </a:p>
          </p:txBody>
        </p:sp>
      </p:grpSp>
      <p:grpSp>
        <p:nvGrpSpPr>
          <p:cNvPr id="22" name="Group 21"/>
          <p:cNvGrpSpPr/>
          <p:nvPr/>
        </p:nvGrpSpPr>
        <p:grpSpPr>
          <a:xfrm>
            <a:off x="6086685" y="3496643"/>
            <a:ext cx="5563336" cy="2520341"/>
            <a:chOff x="464262" y="1326181"/>
            <a:chExt cx="8239468" cy="4600485"/>
          </a:xfrm>
        </p:grpSpPr>
        <p:sp>
          <p:nvSpPr>
            <p:cNvPr id="23" name="Rectangle 22"/>
            <p:cNvSpPr/>
            <p:nvPr/>
          </p:nvSpPr>
          <p:spPr>
            <a:xfrm>
              <a:off x="464262" y="1460137"/>
              <a:ext cx="8239468" cy="44665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Wood et al 2008 fig.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83839" y="2021341"/>
              <a:ext cx="3859956" cy="3905325"/>
            </a:xfrm>
            <a:prstGeom prst="rect">
              <a:avLst/>
            </a:prstGeom>
          </p:spPr>
        </p:pic>
        <p:pic>
          <p:nvPicPr>
            <p:cNvPr id="25" name="Picture 24" descr="Wood et al 2008 fig.tif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377661" y="2021340"/>
              <a:ext cx="4309136" cy="3905326"/>
            </a:xfrm>
            <a:prstGeom prst="rect">
              <a:avLst/>
            </a:prstGeom>
          </p:spPr>
        </p:pic>
        <p:sp>
          <p:nvSpPr>
            <p:cNvPr id="26" name="TextBox 13"/>
            <p:cNvSpPr txBox="1">
              <a:spLocks noChangeArrowheads="1"/>
            </p:cNvSpPr>
            <p:nvPr/>
          </p:nvSpPr>
          <p:spPr bwMode="auto">
            <a:xfrm>
              <a:off x="4663472" y="1326181"/>
              <a:ext cx="3741276" cy="708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ctr" eaLnBrk="1" hangingPunct="1"/>
              <a:r>
                <a:rPr lang="en-US" sz="2400" dirty="0">
                  <a:latin typeface="Calibri" charset="0"/>
                  <a:cs typeface="Calibri" charset="0"/>
                </a:rPr>
                <a:t>pH = 6.8</a:t>
              </a:r>
            </a:p>
          </p:txBody>
        </p:sp>
        <p:sp>
          <p:nvSpPr>
            <p:cNvPr id="27" name="TextBox 13"/>
            <p:cNvSpPr txBox="1">
              <a:spLocks noChangeArrowheads="1"/>
            </p:cNvSpPr>
            <p:nvPr/>
          </p:nvSpPr>
          <p:spPr bwMode="auto">
            <a:xfrm>
              <a:off x="569746" y="1328756"/>
              <a:ext cx="3741276" cy="708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ctr" eaLnBrk="1" hangingPunct="1"/>
              <a:r>
                <a:rPr lang="en-US" sz="2400" dirty="0">
                  <a:latin typeface="Calibri" charset="0"/>
                  <a:cs typeface="Calibri" charset="0"/>
                </a:rPr>
                <a:t>pH = 8.0</a:t>
              </a:r>
            </a:p>
          </p:txBody>
        </p:sp>
      </p:grpSp>
      <p:pic>
        <p:nvPicPr>
          <p:cNvPr id="10" name="Picture 9" descr="5e1fa.jpg"/>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75223" y="3799195"/>
            <a:ext cx="2143363" cy="2155701"/>
          </a:xfrm>
          <a:prstGeom prst="rect">
            <a:avLst/>
          </a:prstGeom>
        </p:spPr>
      </p:pic>
      <p:sp>
        <p:nvSpPr>
          <p:cNvPr id="14" name="TextBox 13"/>
          <p:cNvSpPr txBox="1"/>
          <p:nvPr/>
        </p:nvSpPr>
        <p:spPr>
          <a:xfrm>
            <a:off x="9577928" y="4751471"/>
            <a:ext cx="2425700" cy="646331"/>
          </a:xfrm>
          <a:prstGeom prst="rect">
            <a:avLst/>
          </a:prstGeom>
          <a:noFill/>
        </p:spPr>
        <p:txBody>
          <a:bodyPr wrap="square" rtlCol="0">
            <a:spAutoFit/>
          </a:bodyPr>
          <a:lstStyle/>
          <a:p>
            <a:pPr algn="ctr"/>
            <a:r>
              <a:rPr lang="en-US" b="1" dirty="0">
                <a:solidFill>
                  <a:srgbClr val="FF0000"/>
                </a:solidFill>
              </a:rPr>
              <a:t>MUSCLE </a:t>
            </a:r>
          </a:p>
          <a:p>
            <a:pPr algn="ctr"/>
            <a:r>
              <a:rPr lang="en-US" b="1" dirty="0">
                <a:solidFill>
                  <a:srgbClr val="FF0000"/>
                </a:solidFill>
              </a:rPr>
              <a:t>LOSS</a:t>
            </a:r>
          </a:p>
        </p:txBody>
      </p:sp>
      <p:sp>
        <p:nvSpPr>
          <p:cNvPr id="15" name="Footer Placeholder 14"/>
          <p:cNvSpPr>
            <a:spLocks noGrp="1"/>
          </p:cNvSpPr>
          <p:nvPr>
            <p:ph type="ftr" sz="quarter" idx="3"/>
          </p:nvPr>
        </p:nvSpPr>
        <p:spPr/>
        <p:txBody>
          <a:bodyPr/>
          <a:lstStyle/>
          <a:p>
            <a:r>
              <a:rPr lang="en-US" smtClean="0"/>
              <a:t>May 2017 OOI Education Workshop</a:t>
            </a:r>
            <a:endParaRPr lang="en-US" dirty="0"/>
          </a:p>
        </p:txBody>
      </p:sp>
      <p:sp>
        <p:nvSpPr>
          <p:cNvPr id="16" name="Slide Number Placeholder 15"/>
          <p:cNvSpPr>
            <a:spLocks noGrp="1"/>
          </p:cNvSpPr>
          <p:nvPr>
            <p:ph type="sldNum" sz="quarter" idx="11"/>
          </p:nvPr>
        </p:nvSpPr>
        <p:spPr/>
        <p:txBody>
          <a:bodyPr/>
          <a:lstStyle/>
          <a:p>
            <a:fld id="{5EF5D831-06B2-D543-8946-72CD43B5155C}" type="slidenum">
              <a:rPr lang="en-US" smtClean="0"/>
              <a:t>14</a:t>
            </a:fld>
            <a:endParaRPr lang="en-US" dirty="0"/>
          </a:p>
        </p:txBody>
      </p:sp>
    </p:spTree>
    <p:extLst>
      <p:ext uri="{BB962C8B-B14F-4D97-AF65-F5344CB8AC3E}">
        <p14:creationId xmlns:p14="http://schemas.microsoft.com/office/powerpoint/2010/main" val="391402558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322230" y="467642"/>
            <a:ext cx="9104312" cy="711200"/>
          </a:xfrm>
        </p:spPr>
        <p:txBody>
          <a:bodyPr/>
          <a:lstStyle/>
          <a:p>
            <a:r>
              <a:rPr lang="en-US" sz="3600" dirty="0">
                <a:solidFill>
                  <a:schemeClr val="bg2">
                    <a:lumMod val="25000"/>
                  </a:schemeClr>
                </a:solidFill>
                <a:latin typeface="Calibri" charset="0"/>
                <a:ea typeface="ＭＳ Ｐゴシック" charset="0"/>
                <a:cs typeface="Calibri" charset="0"/>
              </a:rPr>
              <a:t>OA effects on krill metabolism &amp; growth</a:t>
            </a:r>
          </a:p>
        </p:txBody>
      </p:sp>
      <p:sp>
        <p:nvSpPr>
          <p:cNvPr id="55299" name="TextBox 7"/>
          <p:cNvSpPr txBox="1">
            <a:spLocks noChangeArrowheads="1"/>
          </p:cNvSpPr>
          <p:nvPr/>
        </p:nvSpPr>
        <p:spPr bwMode="auto">
          <a:xfrm>
            <a:off x="322229" y="2573108"/>
            <a:ext cx="252599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ctr" eaLnBrk="1" hangingPunct="1"/>
            <a:r>
              <a:rPr lang="en-US" sz="1800" i="1" dirty="0">
                <a:solidFill>
                  <a:schemeClr val="bg2">
                    <a:lumMod val="25000"/>
                  </a:schemeClr>
                </a:solidFill>
                <a:latin typeface="Calibri" charset="0"/>
                <a:cs typeface="Calibri" charset="0"/>
              </a:rPr>
              <a:t>(Saba et al., 2012)</a:t>
            </a:r>
          </a:p>
        </p:txBody>
      </p:sp>
      <p:sp>
        <p:nvSpPr>
          <p:cNvPr id="30" name="Content Placeholder 2"/>
          <p:cNvSpPr>
            <a:spLocks noGrp="1"/>
          </p:cNvSpPr>
          <p:nvPr>
            <p:ph idx="1"/>
          </p:nvPr>
        </p:nvSpPr>
        <p:spPr>
          <a:xfrm>
            <a:off x="296232" y="3925380"/>
            <a:ext cx="8246735" cy="2138116"/>
          </a:xfrm>
        </p:spPr>
        <p:txBody>
          <a:bodyPr>
            <a:normAutofit lnSpcReduction="10000"/>
          </a:bodyPr>
          <a:lstStyle/>
          <a:p>
            <a:r>
              <a:rPr lang="en-US" sz="2000" i="1" dirty="0" err="1">
                <a:solidFill>
                  <a:schemeClr val="bg2">
                    <a:lumMod val="25000"/>
                  </a:schemeClr>
                </a:solidFill>
                <a:latin typeface="Calibri"/>
                <a:cs typeface="Calibri"/>
              </a:rPr>
              <a:t>Euphausia</a:t>
            </a:r>
            <a:r>
              <a:rPr lang="en-US" sz="2000" i="1" dirty="0">
                <a:solidFill>
                  <a:schemeClr val="bg2">
                    <a:lumMod val="25000"/>
                  </a:schemeClr>
                </a:solidFill>
                <a:latin typeface="Calibri"/>
                <a:cs typeface="Calibri"/>
              </a:rPr>
              <a:t> </a:t>
            </a:r>
            <a:r>
              <a:rPr lang="en-US" sz="2000" i="1" dirty="0" err="1">
                <a:solidFill>
                  <a:schemeClr val="bg2">
                    <a:lumMod val="25000"/>
                  </a:schemeClr>
                </a:solidFill>
                <a:latin typeface="Calibri"/>
                <a:cs typeface="Calibri"/>
              </a:rPr>
              <a:t>superba</a:t>
            </a:r>
            <a:r>
              <a:rPr lang="en-US" sz="2000" dirty="0">
                <a:solidFill>
                  <a:schemeClr val="bg2">
                    <a:lumMod val="25000"/>
                  </a:schemeClr>
                </a:solidFill>
                <a:latin typeface="Calibri"/>
                <a:cs typeface="Calibri"/>
              </a:rPr>
              <a:t> responded to elevated CO</a:t>
            </a:r>
            <a:r>
              <a:rPr lang="en-US" sz="2000" baseline="-25000" dirty="0">
                <a:solidFill>
                  <a:schemeClr val="bg2">
                    <a:lumMod val="25000"/>
                  </a:schemeClr>
                </a:solidFill>
                <a:latin typeface="Calibri"/>
                <a:cs typeface="Calibri"/>
              </a:rPr>
              <a:t>2</a:t>
            </a:r>
            <a:r>
              <a:rPr lang="en-US" sz="2000" dirty="0">
                <a:solidFill>
                  <a:schemeClr val="bg2">
                    <a:lumMod val="25000"/>
                  </a:schemeClr>
                </a:solidFill>
                <a:latin typeface="Calibri"/>
                <a:cs typeface="Calibri"/>
              </a:rPr>
              <a:t> by:</a:t>
            </a:r>
          </a:p>
          <a:p>
            <a:pPr lvl="1"/>
            <a:r>
              <a:rPr lang="en-US" sz="1600" dirty="0">
                <a:solidFill>
                  <a:schemeClr val="bg2">
                    <a:lumMod val="25000"/>
                  </a:schemeClr>
                </a:solidFill>
                <a:latin typeface="Calibri"/>
                <a:cs typeface="Calibri"/>
              </a:rPr>
              <a:t>Increasing ingestion rates</a:t>
            </a:r>
          </a:p>
          <a:p>
            <a:pPr lvl="1"/>
            <a:r>
              <a:rPr lang="en-US" sz="1600" dirty="0">
                <a:solidFill>
                  <a:schemeClr val="bg2">
                    <a:lumMod val="25000"/>
                  </a:schemeClr>
                </a:solidFill>
                <a:latin typeface="Calibri"/>
                <a:cs typeface="Calibri"/>
              </a:rPr>
              <a:t>Increasing nutrient release rates and metabolic </a:t>
            </a:r>
            <a:r>
              <a:rPr lang="en-US" sz="1600" dirty="0" smtClean="0">
                <a:solidFill>
                  <a:schemeClr val="bg2">
                    <a:lumMod val="25000"/>
                  </a:schemeClr>
                </a:solidFill>
                <a:latin typeface="Calibri"/>
                <a:cs typeface="Calibri"/>
              </a:rPr>
              <a:t>activity</a:t>
            </a:r>
            <a:endParaRPr lang="en-US" sz="1600" dirty="0">
              <a:solidFill>
                <a:schemeClr val="bg2">
                  <a:lumMod val="25000"/>
                </a:schemeClr>
              </a:solidFill>
              <a:latin typeface="Calibri"/>
              <a:cs typeface="Calibri"/>
            </a:endParaRPr>
          </a:p>
          <a:p>
            <a:pPr marL="342900" lvl="1" indent="-342900">
              <a:buFont typeface="Arial"/>
              <a:buChar char="•"/>
            </a:pPr>
            <a:r>
              <a:rPr lang="en-US" sz="2000" dirty="0">
                <a:solidFill>
                  <a:schemeClr val="bg2">
                    <a:lumMod val="25000"/>
                  </a:schemeClr>
                </a:solidFill>
                <a:cs typeface="Calibri"/>
              </a:rPr>
              <a:t>Increased metabolism reflects enhanced energetic requirements of acid-base </a:t>
            </a:r>
            <a:r>
              <a:rPr lang="en-US" sz="2000" dirty="0" smtClean="0">
                <a:solidFill>
                  <a:schemeClr val="bg2">
                    <a:lumMod val="25000"/>
                  </a:schemeClr>
                </a:solidFill>
                <a:cs typeface="Calibri"/>
              </a:rPr>
              <a:t>regulation</a:t>
            </a:r>
            <a:endParaRPr lang="en-US" sz="2000" dirty="0">
              <a:solidFill>
                <a:schemeClr val="bg2">
                  <a:lumMod val="25000"/>
                </a:schemeClr>
              </a:solidFill>
              <a:latin typeface="Calibri"/>
              <a:cs typeface="Calibri"/>
            </a:endParaRPr>
          </a:p>
          <a:p>
            <a:r>
              <a:rPr lang="en-US" sz="2000" dirty="0">
                <a:solidFill>
                  <a:schemeClr val="bg2">
                    <a:lumMod val="25000"/>
                  </a:schemeClr>
                </a:solidFill>
                <a:latin typeface="Calibri"/>
                <a:cs typeface="Calibri"/>
              </a:rPr>
              <a:t>Associated compensation costs included the breakdown and loss of proteins</a:t>
            </a:r>
          </a:p>
        </p:txBody>
      </p:sp>
      <p:pic>
        <p:nvPicPr>
          <p:cNvPr id="9" name="Picture 8" descr="krill summary fig.tiff"/>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792015" y="3459245"/>
            <a:ext cx="3213100" cy="2462492"/>
          </a:xfrm>
          <a:prstGeom prst="rect">
            <a:avLst/>
          </a:prstGeom>
        </p:spPr>
      </p:pic>
      <p:pic>
        <p:nvPicPr>
          <p:cNvPr id="7" name="Picture 3" descr="Krill_photo_Andrew.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230" y="1315416"/>
            <a:ext cx="281731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15</a:t>
            </a:fld>
            <a:endParaRPr lang="en-US"/>
          </a:p>
        </p:txBody>
      </p:sp>
      <p:pic>
        <p:nvPicPr>
          <p:cNvPr id="11" name="Picture 10" descr="ingestion rates.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4731" y="1361354"/>
            <a:ext cx="4738001" cy="2423508"/>
          </a:xfrm>
          <a:prstGeom prst="rect">
            <a:avLst/>
          </a:prstGeom>
        </p:spPr>
      </p:pic>
      <p:sp>
        <p:nvSpPr>
          <p:cNvPr id="12" name="TextBox 11"/>
          <p:cNvSpPr txBox="1"/>
          <p:nvPr/>
        </p:nvSpPr>
        <p:spPr>
          <a:xfrm>
            <a:off x="3485168" y="1357401"/>
            <a:ext cx="2286000" cy="338554"/>
          </a:xfrm>
          <a:prstGeom prst="rect">
            <a:avLst/>
          </a:prstGeom>
          <a:noFill/>
        </p:spPr>
        <p:txBody>
          <a:bodyPr wrap="square" rtlCol="0">
            <a:spAutoFit/>
          </a:bodyPr>
          <a:lstStyle/>
          <a:p>
            <a:pPr algn="ctr"/>
            <a:r>
              <a:rPr lang="en-US" sz="1600" b="1" dirty="0">
                <a:solidFill>
                  <a:srgbClr val="FF0000"/>
                </a:solidFill>
                <a:latin typeface="Calibri"/>
                <a:cs typeface="Calibri"/>
              </a:rPr>
              <a:t>FEEDING</a:t>
            </a:r>
          </a:p>
        </p:txBody>
      </p:sp>
      <p:pic>
        <p:nvPicPr>
          <p:cNvPr id="13" name="Picture 12" descr="krill summary fig.tiff"/>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792015" y="1212914"/>
            <a:ext cx="3213100" cy="2273300"/>
          </a:xfrm>
          <a:prstGeom prst="rect">
            <a:avLst/>
          </a:prstGeom>
        </p:spPr>
      </p:pic>
      <p:sp>
        <p:nvSpPr>
          <p:cNvPr id="14" name="TextBox 13"/>
          <p:cNvSpPr txBox="1"/>
          <p:nvPr/>
        </p:nvSpPr>
        <p:spPr>
          <a:xfrm>
            <a:off x="10021952" y="1247477"/>
            <a:ext cx="2286000" cy="338554"/>
          </a:xfrm>
          <a:prstGeom prst="rect">
            <a:avLst/>
          </a:prstGeom>
          <a:noFill/>
        </p:spPr>
        <p:txBody>
          <a:bodyPr wrap="square" rtlCol="0">
            <a:spAutoFit/>
          </a:bodyPr>
          <a:lstStyle/>
          <a:p>
            <a:pPr algn="ctr"/>
            <a:r>
              <a:rPr lang="en-US" sz="1600" b="1" dirty="0">
                <a:solidFill>
                  <a:srgbClr val="FF0000"/>
                </a:solidFill>
                <a:latin typeface="Calibri"/>
                <a:cs typeface="Calibri"/>
              </a:rPr>
              <a:t>EXCRETION</a:t>
            </a:r>
          </a:p>
        </p:txBody>
      </p:sp>
      <p:pic>
        <p:nvPicPr>
          <p:cNvPr id="10" name="Picture 9" descr="Saba krill CO2 Fig 2.tiff"/>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092732" y="3149306"/>
            <a:ext cx="922861" cy="705815"/>
          </a:xfrm>
          <a:prstGeom prst="rect">
            <a:avLst/>
          </a:prstGeom>
        </p:spPr>
      </p:pic>
    </p:spTree>
    <p:extLst>
      <p:ext uri="{BB962C8B-B14F-4D97-AF65-F5344CB8AC3E}">
        <p14:creationId xmlns:p14="http://schemas.microsoft.com/office/powerpoint/2010/main" val="61633200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010387" y="364184"/>
            <a:ext cx="9104312" cy="838200"/>
          </a:xfrm>
        </p:spPr>
        <p:txBody>
          <a:bodyPr/>
          <a:lstStyle/>
          <a:p>
            <a:r>
              <a:rPr lang="en-US" dirty="0" smtClean="0">
                <a:solidFill>
                  <a:schemeClr val="bg2">
                    <a:lumMod val="25000"/>
                  </a:schemeClr>
                </a:solidFill>
                <a:latin typeface="Calibri" charset="0"/>
                <a:ea typeface="ＭＳ Ｐゴシック" charset="0"/>
                <a:cs typeface="Calibri" charset="0"/>
              </a:rPr>
              <a:t>Olfactory impairment</a:t>
            </a:r>
            <a:endParaRPr lang="en-US" dirty="0">
              <a:solidFill>
                <a:schemeClr val="bg2">
                  <a:lumMod val="25000"/>
                </a:schemeClr>
              </a:solidFill>
              <a:latin typeface="Calibri" charset="0"/>
              <a:ea typeface="ＭＳ Ｐゴシック" charset="0"/>
              <a:cs typeface="Calibri" charset="0"/>
            </a:endParaRPr>
          </a:p>
        </p:txBody>
      </p:sp>
      <p:sp>
        <p:nvSpPr>
          <p:cNvPr id="9" name="TextBox 21"/>
          <p:cNvSpPr txBox="1">
            <a:spLocks noChangeArrowheads="1"/>
          </p:cNvSpPr>
          <p:nvPr/>
        </p:nvSpPr>
        <p:spPr bwMode="auto">
          <a:xfrm>
            <a:off x="8012429" y="5333463"/>
            <a:ext cx="26670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ctr" eaLnBrk="1" hangingPunct="1"/>
            <a:r>
              <a:rPr lang="en-US" dirty="0" err="1">
                <a:solidFill>
                  <a:schemeClr val="bg2">
                    <a:lumMod val="25000"/>
                  </a:schemeClr>
                </a:solidFill>
                <a:latin typeface="Calibri" charset="0"/>
              </a:rPr>
              <a:t>Munday</a:t>
            </a:r>
            <a:r>
              <a:rPr lang="en-US" dirty="0">
                <a:solidFill>
                  <a:schemeClr val="bg2">
                    <a:lumMod val="25000"/>
                  </a:schemeClr>
                </a:solidFill>
                <a:latin typeface="Calibri" charset="0"/>
              </a:rPr>
              <a:t> et al. 2009</a:t>
            </a:r>
          </a:p>
        </p:txBody>
      </p:sp>
      <p:sp>
        <p:nvSpPr>
          <p:cNvPr id="10" name="TextBox 9"/>
          <p:cNvSpPr txBox="1"/>
          <p:nvPr/>
        </p:nvSpPr>
        <p:spPr>
          <a:xfrm>
            <a:off x="541909" y="1403195"/>
            <a:ext cx="4166779" cy="4524315"/>
          </a:xfrm>
          <a:prstGeom prst="rect">
            <a:avLst/>
          </a:prstGeom>
          <a:noFill/>
        </p:spPr>
        <p:txBody>
          <a:bodyPr wrap="square" rtlCol="0">
            <a:spAutoFit/>
          </a:bodyPr>
          <a:lstStyle/>
          <a:p>
            <a:pPr marL="342900" indent="-342900">
              <a:buFont typeface="Arial" charset="0"/>
              <a:buChar char="•"/>
            </a:pPr>
            <a:r>
              <a:rPr lang="en-US" sz="2400" dirty="0">
                <a:solidFill>
                  <a:schemeClr val="bg2">
                    <a:lumMod val="25000"/>
                  </a:schemeClr>
                </a:solidFill>
              </a:rPr>
              <a:t>Larval clownfish cannot distinguish their parental home under high CO</a:t>
            </a:r>
            <a:r>
              <a:rPr lang="en-US" sz="2400" baseline="-25000" dirty="0">
                <a:solidFill>
                  <a:schemeClr val="bg2">
                    <a:lumMod val="25000"/>
                  </a:schemeClr>
                </a:solidFill>
              </a:rPr>
              <a:t>2</a:t>
            </a:r>
          </a:p>
          <a:p>
            <a:pPr marL="342900" indent="-342900">
              <a:buFont typeface="Arial" charset="0"/>
              <a:buChar char="•"/>
            </a:pPr>
            <a:endParaRPr lang="en-US" sz="2400" dirty="0">
              <a:solidFill>
                <a:schemeClr val="bg2">
                  <a:lumMod val="25000"/>
                </a:schemeClr>
              </a:solidFill>
            </a:endParaRPr>
          </a:p>
          <a:p>
            <a:pPr marL="342900" indent="-342900">
              <a:buFont typeface="Arial" charset="0"/>
              <a:buChar char="•"/>
            </a:pPr>
            <a:r>
              <a:rPr lang="en-US" sz="2400" dirty="0">
                <a:solidFill>
                  <a:schemeClr val="bg2">
                    <a:lumMod val="25000"/>
                  </a:schemeClr>
                </a:solidFill>
              </a:rPr>
              <a:t>Can not distinguish between their parents and other adults (problems with inbreeding) </a:t>
            </a:r>
          </a:p>
          <a:p>
            <a:pPr marL="342900" indent="-342900">
              <a:buFont typeface="Arial" charset="0"/>
              <a:buChar char="•"/>
            </a:pPr>
            <a:endParaRPr lang="en-US" sz="2400" dirty="0">
              <a:solidFill>
                <a:schemeClr val="bg2">
                  <a:lumMod val="25000"/>
                </a:schemeClr>
              </a:solidFill>
            </a:endParaRPr>
          </a:p>
          <a:p>
            <a:pPr marL="342900" indent="-342900">
              <a:buFont typeface="Arial" charset="0"/>
              <a:buChar char="•"/>
            </a:pPr>
            <a:r>
              <a:rPr lang="en-US" sz="2400" dirty="0">
                <a:solidFill>
                  <a:schemeClr val="bg2">
                    <a:lumMod val="25000"/>
                  </a:schemeClr>
                </a:solidFill>
              </a:rPr>
              <a:t>Coastal and reef fish rely on smell and taste to find their habitats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0713" y="1734081"/>
            <a:ext cx="5263087" cy="3302000"/>
          </a:xfrm>
          <a:prstGeom prst="rect">
            <a:avLst/>
          </a:prstGeom>
        </p:spPr>
      </p:pic>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4" name="Slide Number Placeholder 3"/>
          <p:cNvSpPr>
            <a:spLocks noGrp="1"/>
          </p:cNvSpPr>
          <p:nvPr>
            <p:ph type="sldNum" sz="quarter" idx="11"/>
          </p:nvPr>
        </p:nvSpPr>
        <p:spPr/>
        <p:txBody>
          <a:bodyPr/>
          <a:lstStyle/>
          <a:p>
            <a:fld id="{5EF5D831-06B2-D543-8946-72CD43B5155C}" type="slidenum">
              <a:rPr lang="en-US" smtClean="0"/>
              <a:t>16</a:t>
            </a:fld>
            <a:endParaRPr lang="en-US"/>
          </a:p>
        </p:txBody>
      </p:sp>
    </p:spTree>
    <p:extLst>
      <p:ext uri="{BB962C8B-B14F-4D97-AF65-F5344CB8AC3E}">
        <p14:creationId xmlns:p14="http://schemas.microsoft.com/office/powerpoint/2010/main" val="3229623055"/>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480768" y="319239"/>
            <a:ext cx="5778630"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4400" dirty="0">
                <a:solidFill>
                  <a:schemeClr val="bg2">
                    <a:lumMod val="25000"/>
                  </a:schemeClr>
                </a:solidFill>
                <a:latin typeface="Calibri" charset="0"/>
                <a:cs typeface="Calibri" charset="0"/>
              </a:rPr>
              <a:t>Multi-stressors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190" y="1177699"/>
            <a:ext cx="8184037" cy="4833215"/>
          </a:xfrm>
          <a:prstGeom prst="rect">
            <a:avLst/>
          </a:prstGeom>
        </p:spPr>
      </p:pic>
      <p:sp>
        <p:nvSpPr>
          <p:cNvPr id="3" name="Footer Placeholder 2"/>
          <p:cNvSpPr>
            <a:spLocks noGrp="1"/>
          </p:cNvSpPr>
          <p:nvPr>
            <p:ph type="ftr" sz="quarter" idx="3"/>
          </p:nvPr>
        </p:nvSpPr>
        <p:spPr/>
        <p:txBody>
          <a:bodyPr/>
          <a:lstStyle/>
          <a:p>
            <a:r>
              <a:rPr lang="en-US" smtClean="0"/>
              <a:t>May 2017 OOI Education Workshop</a:t>
            </a:r>
            <a:endParaRPr lang="en-US" dirty="0"/>
          </a:p>
        </p:txBody>
      </p:sp>
      <p:sp>
        <p:nvSpPr>
          <p:cNvPr id="4" name="Slide Number Placeholder 3"/>
          <p:cNvSpPr>
            <a:spLocks noGrp="1"/>
          </p:cNvSpPr>
          <p:nvPr>
            <p:ph type="sldNum" sz="quarter" idx="11"/>
          </p:nvPr>
        </p:nvSpPr>
        <p:spPr/>
        <p:txBody>
          <a:bodyPr/>
          <a:lstStyle/>
          <a:p>
            <a:fld id="{5EF5D831-06B2-D543-8946-72CD43B5155C}" type="slidenum">
              <a:rPr lang="en-US" smtClean="0"/>
              <a:t>17</a:t>
            </a:fld>
            <a:endParaRPr lang="en-US"/>
          </a:p>
        </p:txBody>
      </p:sp>
    </p:spTree>
    <p:extLst>
      <p:ext uri="{BB962C8B-B14F-4D97-AF65-F5344CB8AC3E}">
        <p14:creationId xmlns:p14="http://schemas.microsoft.com/office/powerpoint/2010/main" val="100389672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901686" y="443680"/>
            <a:ext cx="637930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3600" dirty="0">
                <a:solidFill>
                  <a:schemeClr val="tx2"/>
                </a:solidFill>
                <a:latin typeface="Calibri" charset="0"/>
                <a:cs typeface="Calibri" charset="0"/>
              </a:rPr>
              <a:t>What are we doing about it?</a:t>
            </a:r>
            <a:endParaRPr lang="en-US" sz="3600" dirty="0">
              <a:solidFill>
                <a:schemeClr val="tx2"/>
              </a:solidFill>
              <a:latin typeface="Calibri" charset="0"/>
              <a:cs typeface="Calibri" charset="0"/>
            </a:endParaRPr>
          </a:p>
        </p:txBody>
      </p:sp>
      <p:sp>
        <p:nvSpPr>
          <p:cNvPr id="3" name="TextBox 2"/>
          <p:cNvSpPr txBox="1"/>
          <p:nvPr/>
        </p:nvSpPr>
        <p:spPr>
          <a:xfrm>
            <a:off x="7490951" y="697132"/>
            <a:ext cx="3052098" cy="1384995"/>
          </a:xfrm>
          <a:prstGeom prst="rect">
            <a:avLst/>
          </a:prstGeom>
          <a:noFill/>
        </p:spPr>
        <p:txBody>
          <a:bodyPr wrap="square" rtlCol="0">
            <a:spAutoFit/>
          </a:bodyPr>
          <a:lstStyle/>
          <a:p>
            <a:pPr algn="ctr"/>
            <a:r>
              <a:rPr lang="en-US" sz="2400" dirty="0">
                <a:solidFill>
                  <a:schemeClr val="bg1"/>
                </a:solidFill>
              </a:rPr>
              <a:t>NOAA Science Centers: </a:t>
            </a:r>
            <a:r>
              <a:rPr lang="en-US" dirty="0">
                <a:solidFill>
                  <a:schemeClr val="bg1"/>
                </a:solidFill>
              </a:rPr>
              <a:t>Coordinated research with academic partners</a:t>
            </a:r>
          </a:p>
        </p:txBody>
      </p:sp>
      <p:grpSp>
        <p:nvGrpSpPr>
          <p:cNvPr id="13" name="Group 12"/>
          <p:cNvGrpSpPr/>
          <p:nvPr/>
        </p:nvGrpSpPr>
        <p:grpSpPr>
          <a:xfrm>
            <a:off x="7598007" y="901645"/>
            <a:ext cx="4370849" cy="3416320"/>
            <a:chOff x="3951489" y="1922987"/>
            <a:chExt cx="5143957" cy="4772375"/>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489" y="4561295"/>
              <a:ext cx="2826099" cy="21340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307" y="2942848"/>
              <a:ext cx="1664830" cy="161122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6267" y="3769368"/>
              <a:ext cx="2569179" cy="201669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6991" y="1922987"/>
              <a:ext cx="3021357" cy="2219430"/>
            </a:xfrm>
            <a:prstGeom prst="rect">
              <a:avLst/>
            </a:prstGeom>
          </p:spPr>
        </p:pic>
      </p:grpSp>
      <p:sp>
        <p:nvSpPr>
          <p:cNvPr id="11" name="TextBox 10"/>
          <p:cNvSpPr txBox="1"/>
          <p:nvPr/>
        </p:nvSpPr>
        <p:spPr>
          <a:xfrm>
            <a:off x="240384" y="1393891"/>
            <a:ext cx="5388126" cy="4385816"/>
          </a:xfrm>
          <a:prstGeom prst="rect">
            <a:avLst/>
          </a:prstGeom>
          <a:noFill/>
        </p:spPr>
        <p:txBody>
          <a:bodyPr wrap="square" rtlCol="0">
            <a:spAutoFit/>
          </a:bodyPr>
          <a:lstStyle/>
          <a:p>
            <a:r>
              <a:rPr lang="en-US" sz="2100" b="1" dirty="0" smtClean="0">
                <a:solidFill>
                  <a:schemeClr val="bg2">
                    <a:lumMod val="25000"/>
                  </a:schemeClr>
                </a:solidFill>
                <a:latin typeface="Arial" panose="020B0604020202020204" pitchFamily="34" charset="0"/>
                <a:cs typeface="Arial" panose="020B0604020202020204" pitchFamily="34" charset="0"/>
              </a:rPr>
              <a:t>Expanding Monitoring Efforts</a:t>
            </a:r>
          </a:p>
          <a:p>
            <a:pPr marL="342900" indent="-342900">
              <a:buFont typeface="Arial" charset="0"/>
              <a:buChar char="•"/>
            </a:pPr>
            <a:r>
              <a:rPr lang="en-US" sz="2100" dirty="0" smtClean="0">
                <a:solidFill>
                  <a:schemeClr val="bg2">
                    <a:lumMod val="25000"/>
                  </a:schemeClr>
                </a:solidFill>
                <a:latin typeface="Arial" panose="020B0604020202020204" pitchFamily="34" charset="0"/>
                <a:cs typeface="Arial" panose="020B0604020202020204" pitchFamily="34" charset="0"/>
              </a:rPr>
              <a:t>Individual efforts</a:t>
            </a:r>
            <a:endParaRPr lang="en-US" dirty="0">
              <a:solidFill>
                <a:schemeClr val="bg2">
                  <a:lumMod val="25000"/>
                </a:schemeClr>
              </a:solidFill>
              <a:latin typeface="Arial" panose="020B0604020202020204" pitchFamily="34" charset="0"/>
              <a:cs typeface="Arial" panose="020B0604020202020204" pitchFamily="34" charset="0"/>
            </a:endParaRPr>
          </a:p>
          <a:p>
            <a:pPr marL="800100" lvl="1" indent="-342900">
              <a:buFont typeface="Arial" charset="0"/>
              <a:buChar char="•"/>
            </a:pPr>
            <a:r>
              <a:rPr lang="en-US" dirty="0">
                <a:solidFill>
                  <a:schemeClr val="bg2">
                    <a:lumMod val="25000"/>
                  </a:schemeClr>
                </a:solidFill>
                <a:latin typeface="Arial" panose="020B0604020202020204" pitchFamily="34" charset="0"/>
                <a:cs typeface="Arial" panose="020B0604020202020204" pitchFamily="34" charset="0"/>
              </a:rPr>
              <a:t>Usually short-term, localized</a:t>
            </a:r>
          </a:p>
          <a:p>
            <a:pPr marL="800100" lvl="1" indent="-342900">
              <a:buFont typeface="Arial" charset="0"/>
              <a:buChar char="•"/>
            </a:pPr>
            <a:r>
              <a:rPr lang="en-US" dirty="0">
                <a:solidFill>
                  <a:schemeClr val="bg2">
                    <a:lumMod val="25000"/>
                  </a:schemeClr>
                </a:solidFill>
                <a:latin typeface="Arial" panose="020B0604020202020204" pitchFamily="34" charset="0"/>
                <a:cs typeface="Arial" panose="020B0604020202020204" pitchFamily="34" charset="0"/>
              </a:rPr>
              <a:t>Potential for being embedded into larger efforts or networks</a:t>
            </a:r>
          </a:p>
          <a:p>
            <a:pPr marL="800100" lvl="1" indent="-342900">
              <a:buFont typeface="Arial" charset="0"/>
              <a:buChar char="•"/>
            </a:pPr>
            <a:r>
              <a:rPr lang="en-US" dirty="0">
                <a:solidFill>
                  <a:schemeClr val="bg2">
                    <a:lumMod val="25000"/>
                  </a:schemeClr>
                </a:solidFill>
                <a:latin typeface="Arial" panose="020B0604020202020204" pitchFamily="34" charset="0"/>
                <a:cs typeface="Arial" panose="020B0604020202020204" pitchFamily="34" charset="0"/>
              </a:rPr>
              <a:t>Sensor development and integration into monitoring </a:t>
            </a:r>
            <a:r>
              <a:rPr lang="en-US" dirty="0" smtClean="0">
                <a:solidFill>
                  <a:schemeClr val="bg2">
                    <a:lumMod val="25000"/>
                  </a:schemeClr>
                </a:solidFill>
                <a:latin typeface="Arial" panose="020B0604020202020204" pitchFamily="34" charset="0"/>
                <a:cs typeface="Arial" panose="020B0604020202020204" pitchFamily="34" charset="0"/>
              </a:rPr>
              <a:t>platforms</a:t>
            </a:r>
          </a:p>
          <a:p>
            <a:pPr marL="800100" lvl="1" indent="-342900">
              <a:buFont typeface="Arial" charset="0"/>
              <a:buChar char="•"/>
            </a:pPr>
            <a:endParaRPr lang="en-US" dirty="0">
              <a:solidFill>
                <a:schemeClr val="bg2">
                  <a:lumMod val="25000"/>
                </a:schemeClr>
              </a:solidFill>
              <a:latin typeface="Arial" panose="020B0604020202020204" pitchFamily="34" charset="0"/>
              <a:cs typeface="Arial" panose="020B0604020202020204" pitchFamily="34" charset="0"/>
            </a:endParaRPr>
          </a:p>
          <a:p>
            <a:pPr marL="342900" indent="-342900">
              <a:buFont typeface="Arial" charset="0"/>
              <a:buChar char="•"/>
            </a:pPr>
            <a:r>
              <a:rPr lang="en-US" sz="2100" dirty="0">
                <a:solidFill>
                  <a:schemeClr val="bg2">
                    <a:lumMod val="25000"/>
                  </a:schemeClr>
                </a:solidFill>
                <a:latin typeface="Arial" panose="020B0604020202020204" pitchFamily="34" charset="0"/>
                <a:cs typeface="Arial" panose="020B0604020202020204" pitchFamily="34" charset="0"/>
              </a:rPr>
              <a:t>National/international efforts</a:t>
            </a:r>
          </a:p>
          <a:p>
            <a:pPr marL="800100" lvl="1" indent="-342900">
              <a:buFont typeface="Arial" charset="0"/>
              <a:buChar char="•"/>
            </a:pPr>
            <a:r>
              <a:rPr lang="en-US" dirty="0">
                <a:solidFill>
                  <a:schemeClr val="bg2">
                    <a:lumMod val="25000"/>
                  </a:schemeClr>
                </a:solidFill>
                <a:latin typeface="Arial" panose="020B0604020202020204" pitchFamily="34" charset="0"/>
                <a:cs typeface="Arial" panose="020B0604020202020204" pitchFamily="34" charset="0"/>
              </a:rPr>
              <a:t>NOAA National Coral Reef Monitoring</a:t>
            </a:r>
          </a:p>
          <a:p>
            <a:pPr marL="800100" lvl="1" indent="-342900">
              <a:buFont typeface="Arial" charset="0"/>
              <a:buChar char="•"/>
            </a:pPr>
            <a:r>
              <a:rPr lang="en-US" dirty="0">
                <a:solidFill>
                  <a:schemeClr val="bg2">
                    <a:lumMod val="25000"/>
                  </a:schemeClr>
                </a:solidFill>
                <a:latin typeface="Arial" panose="020B0604020202020204" pitchFamily="34" charset="0"/>
                <a:cs typeface="Arial" panose="020B0604020202020204" pitchFamily="34" charset="0"/>
              </a:rPr>
              <a:t>NOAA Integrated Ocean Observing System (IOOS)</a:t>
            </a:r>
          </a:p>
          <a:p>
            <a:pPr marL="800100" lvl="1" indent="-342900">
              <a:buFont typeface="Arial" charset="0"/>
              <a:buChar char="•"/>
            </a:pPr>
            <a:r>
              <a:rPr lang="en-US" dirty="0">
                <a:solidFill>
                  <a:schemeClr val="bg2">
                    <a:lumMod val="25000"/>
                  </a:schemeClr>
                </a:solidFill>
                <a:latin typeface="Arial" panose="020B0604020202020204" pitchFamily="34" charset="0"/>
                <a:cs typeface="Arial" panose="020B0604020202020204" pitchFamily="34" charset="0"/>
              </a:rPr>
              <a:t>NSF Ocean Observing Initiative (OOI)</a:t>
            </a:r>
          </a:p>
          <a:p>
            <a:pPr marL="800100" lvl="1" indent="-342900">
              <a:buFont typeface="Arial" charset="0"/>
              <a:buChar char="•"/>
            </a:pPr>
            <a:r>
              <a:rPr lang="en-US" dirty="0">
                <a:solidFill>
                  <a:schemeClr val="bg2">
                    <a:lumMod val="25000"/>
                  </a:schemeClr>
                </a:solidFill>
                <a:latin typeface="Arial" panose="020B0604020202020204" pitchFamily="34" charset="0"/>
                <a:cs typeface="Arial" panose="020B0604020202020204" pitchFamily="34" charset="0"/>
              </a:rPr>
              <a:t>Global Ocean Acidification Observing Network (GOA-ON)</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2825" y="4440210"/>
            <a:ext cx="1898383" cy="147906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5055" y="4212233"/>
            <a:ext cx="3688871" cy="1770141"/>
          </a:xfrm>
          <a:prstGeom prst="rect">
            <a:avLst/>
          </a:prstGeom>
        </p:spPr>
      </p:pic>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4" name="Slide Number Placeholder 3"/>
          <p:cNvSpPr>
            <a:spLocks noGrp="1"/>
          </p:cNvSpPr>
          <p:nvPr>
            <p:ph type="sldNum" sz="quarter" idx="11"/>
          </p:nvPr>
        </p:nvSpPr>
        <p:spPr/>
        <p:txBody>
          <a:bodyPr/>
          <a:lstStyle/>
          <a:p>
            <a:fld id="{5EF5D831-06B2-D543-8946-72CD43B5155C}" type="slidenum">
              <a:rPr lang="en-US" smtClean="0"/>
              <a:t>18</a:t>
            </a:fld>
            <a:endParaRPr lang="en-US"/>
          </a:p>
        </p:txBody>
      </p:sp>
    </p:spTree>
    <p:extLst>
      <p:ext uri="{BB962C8B-B14F-4D97-AF65-F5344CB8AC3E}">
        <p14:creationId xmlns:p14="http://schemas.microsoft.com/office/powerpoint/2010/main" val="375265851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180680" y="466980"/>
            <a:ext cx="82296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3600" dirty="0">
                <a:solidFill>
                  <a:schemeClr val="bg2">
                    <a:lumMod val="25000"/>
                  </a:schemeClr>
                </a:solidFill>
                <a:latin typeface="Calibri" charset="0"/>
                <a:cs typeface="Calibri" charset="0"/>
              </a:rPr>
              <a:t>What are we doing about it?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861"/>
          <a:stretch/>
        </p:blipFill>
        <p:spPr>
          <a:xfrm>
            <a:off x="5502366" y="1291405"/>
            <a:ext cx="6437999" cy="4037737"/>
          </a:xfrm>
          <a:prstGeom prst="rect">
            <a:avLst/>
          </a:prstGeom>
        </p:spPr>
      </p:pic>
      <p:sp>
        <p:nvSpPr>
          <p:cNvPr id="7" name="TextBox 6"/>
          <p:cNvSpPr txBox="1"/>
          <p:nvPr/>
        </p:nvSpPr>
        <p:spPr>
          <a:xfrm>
            <a:off x="524760" y="5210579"/>
            <a:ext cx="11334160" cy="1107996"/>
          </a:xfrm>
          <a:prstGeom prst="rect">
            <a:avLst/>
          </a:prstGeom>
          <a:noFill/>
        </p:spPr>
        <p:txBody>
          <a:bodyPr wrap="square" rtlCol="0">
            <a:spAutoFit/>
          </a:bodyPr>
          <a:lstStyle/>
          <a:p>
            <a:r>
              <a:rPr lang="en-US" sz="2200" dirty="0">
                <a:solidFill>
                  <a:schemeClr val="bg2">
                    <a:lumMod val="25000"/>
                  </a:schemeClr>
                </a:solidFill>
                <a:latin typeface="Arial" panose="020B0604020202020204" pitchFamily="34" charset="0"/>
                <a:cs typeface="Arial" panose="020B0604020202020204" pitchFamily="34" charset="0"/>
              </a:rPr>
              <a:t>T</a:t>
            </a:r>
            <a:r>
              <a:rPr lang="en-US" sz="2200" dirty="0" smtClean="0">
                <a:solidFill>
                  <a:schemeClr val="bg2">
                    <a:lumMod val="25000"/>
                  </a:schemeClr>
                </a:solidFill>
                <a:latin typeface="Arial" panose="020B0604020202020204" pitchFamily="34" charset="0"/>
                <a:cs typeface="Arial" panose="020B0604020202020204" pitchFamily="34" charset="0"/>
              </a:rPr>
              <a:t>he </a:t>
            </a:r>
            <a:r>
              <a:rPr lang="en-US" sz="2200" dirty="0">
                <a:solidFill>
                  <a:schemeClr val="bg2">
                    <a:lumMod val="25000"/>
                  </a:schemeClr>
                </a:solidFill>
                <a:latin typeface="Arial" panose="020B0604020202020204" pitchFamily="34" charset="0"/>
                <a:cs typeface="Arial" panose="020B0604020202020204" pitchFamily="34" charset="0"/>
              </a:rPr>
              <a:t>most recent addition is our very own Mid-Atlantic Coastal Acidification Network (MACAN): </a:t>
            </a:r>
            <a:r>
              <a:rPr lang="en-US" sz="2200" u="sng" dirty="0">
                <a:solidFill>
                  <a:schemeClr val="bg2">
                    <a:lumMod val="25000"/>
                  </a:schemeClr>
                </a:solidFill>
                <a:latin typeface="Arial" panose="020B0604020202020204" pitchFamily="34" charset="0"/>
                <a:cs typeface="Arial" panose="020B0604020202020204" pitchFamily="34" charset="0"/>
              </a:rPr>
              <a:t>www.MidACAN.org</a:t>
            </a:r>
          </a:p>
          <a:p>
            <a:endParaRPr lang="en-US" sz="2200" dirty="0">
              <a:solidFill>
                <a:schemeClr val="bg2">
                  <a:lumMod val="25000"/>
                </a:schemeClr>
              </a:solidFill>
            </a:endParaRPr>
          </a:p>
        </p:txBody>
      </p:sp>
      <p:sp>
        <p:nvSpPr>
          <p:cNvPr id="9" name="TextBox 8"/>
          <p:cNvSpPr txBox="1"/>
          <p:nvPr/>
        </p:nvSpPr>
        <p:spPr>
          <a:xfrm>
            <a:off x="449344" y="1555737"/>
            <a:ext cx="4273485" cy="2123658"/>
          </a:xfrm>
          <a:prstGeom prst="rect">
            <a:avLst/>
          </a:prstGeom>
          <a:noFill/>
        </p:spPr>
        <p:txBody>
          <a:bodyPr wrap="square" rtlCol="0">
            <a:spAutoFit/>
          </a:bodyPr>
          <a:lstStyle/>
          <a:p>
            <a:r>
              <a:rPr lang="en-US" sz="2200" dirty="0">
                <a:solidFill>
                  <a:schemeClr val="bg2">
                    <a:lumMod val="25000"/>
                  </a:schemeClr>
                </a:solidFill>
                <a:latin typeface="Arial" panose="020B0604020202020204" pitchFamily="34" charset="0"/>
                <a:cs typeface="Arial" panose="020B0604020202020204" pitchFamily="34" charset="0"/>
              </a:rPr>
              <a:t>Regional Coastal Acidification Networks (CANs): Bring together researchers, stakeholders, natural resource managers, and the general public to address coastal acidification issues</a:t>
            </a:r>
          </a:p>
        </p:txBody>
      </p:sp>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19</a:t>
            </a:fld>
            <a:endParaRPr lang="en-US"/>
          </a:p>
        </p:txBody>
      </p:sp>
    </p:spTree>
    <p:extLst>
      <p:ext uri="{BB962C8B-B14F-4D97-AF65-F5344CB8AC3E}">
        <p14:creationId xmlns:p14="http://schemas.microsoft.com/office/powerpoint/2010/main" val="128584821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3" descr="anthropogenic C cycl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1240" y="1229933"/>
            <a:ext cx="7633876" cy="47526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66" name="Title 1"/>
          <p:cNvSpPr>
            <a:spLocks noGrp="1"/>
          </p:cNvSpPr>
          <p:nvPr>
            <p:ph type="title"/>
          </p:nvPr>
        </p:nvSpPr>
        <p:spPr>
          <a:xfrm>
            <a:off x="435735" y="337846"/>
            <a:ext cx="8229600" cy="893763"/>
          </a:xfrm>
        </p:spPr>
        <p:txBody>
          <a:bodyPr/>
          <a:lstStyle/>
          <a:p>
            <a:r>
              <a:rPr lang="en-US" dirty="0">
                <a:solidFill>
                  <a:schemeClr val="tx2"/>
                </a:solidFill>
                <a:latin typeface="Calibri" charset="0"/>
              </a:rPr>
              <a:t>Humans are Impacting the Ocean</a:t>
            </a:r>
          </a:p>
        </p:txBody>
      </p:sp>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2</a:t>
            </a:fld>
            <a:endParaRPr lang="en-US"/>
          </a:p>
        </p:txBody>
      </p:sp>
    </p:spTree>
    <p:extLst>
      <p:ext uri="{BB962C8B-B14F-4D97-AF65-F5344CB8AC3E}">
        <p14:creationId xmlns:p14="http://schemas.microsoft.com/office/powerpoint/2010/main" val="1278006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256" y="1105659"/>
            <a:ext cx="3279228" cy="2635644"/>
          </a:xfrm>
        </p:spPr>
        <p:txBody>
          <a:bodyPr>
            <a:normAutofit/>
          </a:bodyPr>
          <a:lstStyle/>
          <a:p>
            <a:r>
              <a:rPr lang="en-US" dirty="0" smtClean="0"/>
              <a:t>MACAN</a:t>
            </a:r>
            <a:br>
              <a:rPr lang="en-US" dirty="0" smtClean="0"/>
            </a:br>
            <a:r>
              <a:rPr lang="en-US" dirty="0" smtClean="0"/>
              <a:t>Monitoring</a:t>
            </a:r>
            <a:br>
              <a:rPr lang="en-US" dirty="0" smtClean="0"/>
            </a:br>
            <a:r>
              <a:rPr lang="en-US" dirty="0" smtClean="0"/>
              <a:t>Map</a:t>
            </a:r>
            <a:endParaRPr lang="en-US" dirty="0"/>
          </a:p>
        </p:txBody>
      </p:sp>
      <p:sp>
        <p:nvSpPr>
          <p:cNvPr id="3" name="Footer Placeholder 2"/>
          <p:cNvSpPr>
            <a:spLocks noGrp="1"/>
          </p:cNvSpPr>
          <p:nvPr>
            <p:ph type="ftr" sz="quarter" idx="3"/>
          </p:nvPr>
        </p:nvSpPr>
        <p:spPr/>
        <p:txBody>
          <a:bodyPr/>
          <a:lstStyle/>
          <a:p>
            <a:r>
              <a:rPr lang="en-US" smtClean="0"/>
              <a:t>May 2017 OOI Education Workshop</a:t>
            </a:r>
            <a:endParaRPr lang="en-US" dirty="0"/>
          </a:p>
        </p:txBody>
      </p:sp>
      <p:sp>
        <p:nvSpPr>
          <p:cNvPr id="6" name="Slide Number Placeholder 5"/>
          <p:cNvSpPr>
            <a:spLocks noGrp="1"/>
          </p:cNvSpPr>
          <p:nvPr>
            <p:ph type="sldNum" sz="quarter" idx="11"/>
          </p:nvPr>
        </p:nvSpPr>
        <p:spPr/>
        <p:txBody>
          <a:bodyPr/>
          <a:lstStyle/>
          <a:p>
            <a:fld id="{5EF5D831-06B2-D543-8946-72CD43B5155C}" type="slidenum">
              <a:rPr lang="en-US" smtClean="0"/>
              <a:t>20</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9227" y="0"/>
            <a:ext cx="8912773" cy="6858000"/>
          </a:xfrm>
          <a:prstGeom prst="rect">
            <a:avLst/>
          </a:prstGeom>
        </p:spPr>
      </p:pic>
    </p:spTree>
    <p:extLst>
      <p:ext uri="{BB962C8B-B14F-4D97-AF65-F5344CB8AC3E}">
        <p14:creationId xmlns:p14="http://schemas.microsoft.com/office/powerpoint/2010/main" val="834318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657" y="0"/>
            <a:ext cx="2216342" cy="772748"/>
          </a:xfrm>
          <a:prstGeom prst="rect">
            <a:avLst/>
          </a:prstGeom>
        </p:spPr>
      </p:pic>
      <p:sp>
        <p:nvSpPr>
          <p:cNvPr id="8" name="Title 1"/>
          <p:cNvSpPr>
            <a:spLocks noGrp="1"/>
          </p:cNvSpPr>
          <p:nvPr>
            <p:ph type="title"/>
          </p:nvPr>
        </p:nvSpPr>
        <p:spPr>
          <a:xfrm>
            <a:off x="532720" y="69350"/>
            <a:ext cx="8863531" cy="1325563"/>
          </a:xfrm>
        </p:spPr>
        <p:txBody>
          <a:bodyPr>
            <a:noAutofit/>
          </a:bodyPr>
          <a:lstStyle/>
          <a:p>
            <a:r>
              <a:rPr lang="en-US" dirty="0" smtClean="0">
                <a:solidFill>
                  <a:schemeClr val="bg2">
                    <a:lumMod val="25000"/>
                  </a:schemeClr>
                </a:solidFill>
              </a:rPr>
              <a:t>Monitoring gaps to discuss</a:t>
            </a:r>
            <a:endParaRPr lang="en-US" dirty="0">
              <a:solidFill>
                <a:schemeClr val="bg2">
                  <a:lumMod val="25000"/>
                </a:schemeClr>
              </a:solidFill>
            </a:endParaRPr>
          </a:p>
        </p:txBody>
      </p:sp>
      <p:sp>
        <p:nvSpPr>
          <p:cNvPr id="9" name="Content Placeholder 2"/>
          <p:cNvSpPr>
            <a:spLocks noGrp="1"/>
          </p:cNvSpPr>
          <p:nvPr>
            <p:ph idx="1"/>
          </p:nvPr>
        </p:nvSpPr>
        <p:spPr>
          <a:xfrm>
            <a:off x="252144" y="1484721"/>
            <a:ext cx="4019971" cy="4374037"/>
          </a:xfrm>
        </p:spPr>
        <p:txBody>
          <a:bodyPr>
            <a:normAutofit fontScale="85000" lnSpcReduction="10000"/>
          </a:bodyPr>
          <a:lstStyle/>
          <a:p>
            <a:r>
              <a:rPr lang="en-US" sz="3200" dirty="0" smtClean="0">
                <a:latin typeface="Arial" panose="020B0604020202020204" pitchFamily="34" charset="0"/>
                <a:cs typeface="Arial" panose="020B0604020202020204" pitchFamily="34" charset="0"/>
              </a:rPr>
              <a:t>Sampling frequency can be too </a:t>
            </a:r>
            <a:r>
              <a:rPr lang="en-US" sz="3200" dirty="0">
                <a:latin typeface="Arial" panose="020B0604020202020204" pitchFamily="34" charset="0"/>
                <a:cs typeface="Arial" panose="020B0604020202020204" pitchFamily="34" charset="0"/>
              </a:rPr>
              <a:t>low to </a:t>
            </a:r>
            <a:r>
              <a:rPr lang="en-US" sz="3200" dirty="0" smtClean="0">
                <a:latin typeface="Arial" panose="020B0604020202020204" pitchFamily="34" charset="0"/>
                <a:cs typeface="Arial" panose="020B0604020202020204" pitchFamily="34" charset="0"/>
              </a:rPr>
              <a:t>capture </a:t>
            </a:r>
            <a:r>
              <a:rPr lang="en-US" sz="3200" dirty="0">
                <a:latin typeface="Arial" panose="020B0604020202020204" pitchFamily="34" charset="0"/>
                <a:cs typeface="Arial" panose="020B0604020202020204" pitchFamily="34" charset="0"/>
              </a:rPr>
              <a:t>short­-term epi­sodic events </a:t>
            </a:r>
            <a:endParaRPr lang="en-US" sz="3200" dirty="0" smtClean="0">
              <a:latin typeface="Arial" panose="020B0604020202020204" pitchFamily="34" charset="0"/>
              <a:cs typeface="Arial" panose="020B0604020202020204" pitchFamily="34" charset="0"/>
            </a:endParaRPr>
          </a:p>
          <a:p>
            <a:pPr lvl="0"/>
            <a:r>
              <a:rPr lang="en-US" sz="3200" dirty="0" smtClean="0">
                <a:latin typeface="Arial" panose="020B0604020202020204" pitchFamily="34" charset="0"/>
                <a:cs typeface="Arial" panose="020B0604020202020204" pitchFamily="34" charset="0"/>
              </a:rPr>
              <a:t>Often</a:t>
            </a:r>
            <a:r>
              <a:rPr lang="en-US" sz="3200" dirty="0" smtClean="0">
                <a:latin typeface="Arial" panose="020B0604020202020204" pitchFamily="34" charset="0"/>
                <a:cs typeface="Arial" panose="020B0604020202020204" pitchFamily="34" charset="0"/>
              </a:rPr>
              <a:t>, only </a:t>
            </a:r>
            <a:r>
              <a:rPr lang="en-US" sz="3200" dirty="0" smtClean="0">
                <a:latin typeface="Arial" panose="020B0604020202020204" pitchFamily="34" charset="0"/>
                <a:cs typeface="Arial" panose="020B0604020202020204" pitchFamily="34" charset="0"/>
              </a:rPr>
              <a:t>one </a:t>
            </a:r>
            <a:r>
              <a:rPr lang="en-US" sz="3200" dirty="0" smtClean="0">
                <a:latin typeface="Arial" panose="020B0604020202020204" pitchFamily="34" charset="0"/>
                <a:cs typeface="Arial" panose="020B0604020202020204" pitchFamily="34" charset="0"/>
              </a:rPr>
              <a:t>carbonate system parameter is </a:t>
            </a:r>
            <a:r>
              <a:rPr lang="en-US" sz="3200" dirty="0" smtClean="0">
                <a:latin typeface="Arial" panose="020B0604020202020204" pitchFamily="34" charset="0"/>
                <a:cs typeface="Arial" panose="020B0604020202020204" pitchFamily="34" charset="0"/>
              </a:rPr>
              <a:t>measured</a:t>
            </a:r>
          </a:p>
          <a:p>
            <a:pPr lvl="0"/>
            <a:r>
              <a:rPr lang="en-US" sz="3200" dirty="0" smtClean="0">
                <a:latin typeface="Arial" panose="020B0604020202020204" pitchFamily="34" charset="0"/>
                <a:cs typeface="Arial" panose="020B0604020202020204" pitchFamily="34" charset="0"/>
              </a:rPr>
              <a:t>Most </a:t>
            </a:r>
            <a:r>
              <a:rPr lang="en-US" sz="3200" dirty="0">
                <a:latin typeface="Arial" panose="020B0604020202020204" pitchFamily="34" charset="0"/>
                <a:cs typeface="Arial" panose="020B0604020202020204" pitchFamily="34" charset="0"/>
              </a:rPr>
              <a:t>sampling done at surface, but subsurface waters are typically more acidic </a:t>
            </a:r>
            <a:endParaRPr lang="en-US" sz="3000" i="1" dirty="0">
              <a:latin typeface="Arial" panose="020B0604020202020204" pitchFamily="34" charset="0"/>
              <a:ea typeface="Apple Braille" charset="0"/>
              <a:cs typeface="Arial" panose="020B0604020202020204" pitchFamily="34" charset="0"/>
            </a:endParaRPr>
          </a:p>
        </p:txBody>
      </p:sp>
      <p:sp>
        <p:nvSpPr>
          <p:cNvPr id="2" name="Footer Placeholder 1"/>
          <p:cNvSpPr>
            <a:spLocks noGrp="1"/>
          </p:cNvSpPr>
          <p:nvPr>
            <p:ph type="ftr" sz="quarter" idx="3"/>
          </p:nvPr>
        </p:nvSpPr>
        <p:spPr>
          <a:xfrm>
            <a:off x="1873435" y="6384925"/>
            <a:ext cx="2398680" cy="365125"/>
          </a:xfrm>
        </p:spPr>
        <p:txBody>
          <a:bodyPr/>
          <a:lstStyle/>
          <a:p>
            <a:r>
              <a:rPr lang="en-US" dirty="0"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21</a:t>
            </a:fld>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65" y="987784"/>
            <a:ext cx="7695335" cy="5870216"/>
          </a:xfrm>
          <a:prstGeom prst="rect">
            <a:avLst/>
          </a:prstGeom>
        </p:spPr>
      </p:pic>
    </p:spTree>
    <p:extLst>
      <p:ext uri="{BB962C8B-B14F-4D97-AF65-F5344CB8AC3E}">
        <p14:creationId xmlns:p14="http://schemas.microsoft.com/office/powerpoint/2010/main" val="38403226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489045" y="386769"/>
            <a:ext cx="9093198" cy="863231"/>
          </a:xfrm>
        </p:spPr>
        <p:txBody>
          <a:bodyPr>
            <a:normAutofit/>
          </a:bodyPr>
          <a:lstStyle/>
          <a:p>
            <a:pPr eaLnBrk="1" hangingPunct="1"/>
            <a:r>
              <a:rPr lang="en-US" dirty="0" smtClean="0">
                <a:solidFill>
                  <a:schemeClr val="bg2">
                    <a:lumMod val="25000"/>
                  </a:schemeClr>
                </a:solidFill>
                <a:latin typeface="Arial" charset="0"/>
              </a:rPr>
              <a:t>Long-Term Observatories (OOI)</a:t>
            </a:r>
            <a:endParaRPr lang="en-US" dirty="0">
              <a:solidFill>
                <a:schemeClr val="bg2">
                  <a:lumMod val="25000"/>
                </a:schemeClr>
              </a:solidFill>
              <a:latin typeface="Arial" charset="0"/>
            </a:endParaRPr>
          </a:p>
        </p:txBody>
      </p:sp>
      <p:sp>
        <p:nvSpPr>
          <p:cNvPr id="79874" name="Content Placeholder 2"/>
          <p:cNvSpPr>
            <a:spLocks noGrp="1"/>
          </p:cNvSpPr>
          <p:nvPr>
            <p:ph idx="1"/>
          </p:nvPr>
        </p:nvSpPr>
        <p:spPr>
          <a:xfrm>
            <a:off x="141494" y="1534408"/>
            <a:ext cx="7548387" cy="4461508"/>
          </a:xfrm>
        </p:spPr>
        <p:txBody>
          <a:bodyPr>
            <a:normAutofit/>
          </a:bodyPr>
          <a:lstStyle/>
          <a:p>
            <a:pPr eaLnBrk="1" hangingPunct="1"/>
            <a:r>
              <a:rPr lang="en-US" dirty="0" smtClean="0">
                <a:latin typeface="Arial" charset="0"/>
              </a:rPr>
              <a:t>Abundant power </a:t>
            </a:r>
            <a:r>
              <a:rPr lang="en-US" dirty="0">
                <a:latin typeface="Arial" charset="0"/>
              </a:rPr>
              <a:t>supplied by </a:t>
            </a:r>
            <a:r>
              <a:rPr lang="en-US" dirty="0" smtClean="0">
                <a:latin typeface="Arial" charset="0"/>
              </a:rPr>
              <a:t>electro-optical cable and battery packs</a:t>
            </a:r>
            <a:endParaRPr lang="en-US" dirty="0">
              <a:latin typeface="Arial" charset="0"/>
            </a:endParaRPr>
          </a:p>
          <a:p>
            <a:pPr eaLnBrk="1" hangingPunct="1"/>
            <a:r>
              <a:rPr lang="en-US" dirty="0" smtClean="0">
                <a:latin typeface="Arial" charset="0"/>
              </a:rPr>
              <a:t>Near </a:t>
            </a:r>
            <a:r>
              <a:rPr lang="en-US" dirty="0" smtClean="0">
                <a:latin typeface="Arial" charset="0"/>
              </a:rPr>
              <a:t>real-time data </a:t>
            </a:r>
            <a:r>
              <a:rPr lang="en-US" dirty="0">
                <a:latin typeface="Arial" charset="0"/>
              </a:rPr>
              <a:t>and feedback</a:t>
            </a:r>
          </a:p>
          <a:p>
            <a:r>
              <a:rPr lang="en-US" dirty="0" err="1">
                <a:latin typeface="Arial" charset="0"/>
              </a:rPr>
              <a:t>Shoreside</a:t>
            </a:r>
            <a:r>
              <a:rPr lang="en-US" dirty="0">
                <a:latin typeface="Arial" charset="0"/>
              </a:rPr>
              <a:t> monitoring and instant knowledge of any changes in functionality</a:t>
            </a:r>
          </a:p>
          <a:p>
            <a:pPr eaLnBrk="1" hangingPunct="1"/>
            <a:r>
              <a:rPr lang="en-US" dirty="0" smtClean="0">
                <a:latin typeface="Arial" charset="0"/>
              </a:rPr>
              <a:t>Ability to change </a:t>
            </a:r>
            <a:r>
              <a:rPr lang="en-US" dirty="0">
                <a:latin typeface="Arial" charset="0"/>
              </a:rPr>
              <a:t>sampling program on the fly</a:t>
            </a:r>
          </a:p>
          <a:p>
            <a:pPr eaLnBrk="1" hangingPunct="1"/>
            <a:r>
              <a:rPr lang="en-US" dirty="0" smtClean="0">
                <a:latin typeface="Arial" charset="0"/>
              </a:rPr>
              <a:t>New sensor developments</a:t>
            </a:r>
          </a:p>
          <a:p>
            <a:pPr eaLnBrk="1" hangingPunct="1"/>
            <a:r>
              <a:rPr lang="en-US" dirty="0" smtClean="0">
                <a:latin typeface="Arial" charset="0"/>
              </a:rPr>
              <a:t>A consistent, long-term presence and observational/experimental platform</a:t>
            </a:r>
            <a:endParaRPr lang="en-US" dirty="0">
              <a:latin typeface="Arial" charset="0"/>
            </a:endParaRPr>
          </a:p>
        </p:txBody>
      </p:sp>
      <p:pic>
        <p:nvPicPr>
          <p:cNvPr id="5" name="Picture 2" descr="ooi_main_en1_9054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3517" y="1178819"/>
            <a:ext cx="4295147" cy="48170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22</a:t>
            </a:fld>
            <a:endParaRPr lang="en-US"/>
          </a:p>
        </p:txBody>
      </p:sp>
    </p:spTree>
    <p:extLst>
      <p:ext uri="{BB962C8B-B14F-4D97-AF65-F5344CB8AC3E}">
        <p14:creationId xmlns:p14="http://schemas.microsoft.com/office/powerpoint/2010/main" val="21377270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77200" y="6537326"/>
            <a:ext cx="2133600" cy="244475"/>
          </a:xfrm>
          <a:prstGeom prst="rect">
            <a:avLst/>
          </a:prstGeom>
        </p:spPr>
        <p:txBody>
          <a:bodyPr/>
          <a:lstStyle/>
          <a:p>
            <a:pPr>
              <a:defRPr/>
            </a:pPr>
            <a:fld id="{1D8E7567-8DF2-4358-B870-0F6AEEBCE755}" type="slidenum">
              <a:rPr lang="en-US" smtClean="0">
                <a:solidFill>
                  <a:srgbClr val="000000"/>
                </a:solidFill>
                <a:latin typeface="Arial"/>
                <a:cs typeface="Arial"/>
              </a:rPr>
              <a:pPr>
                <a:defRPr/>
              </a:pPr>
              <a:t>23</a:t>
            </a:fld>
            <a:endParaRPr lang="en-US">
              <a:solidFill>
                <a:srgbClr val="000000"/>
              </a:solidFill>
              <a:latin typeface="Arial"/>
              <a:cs typeface="Aria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2138" y="195926"/>
            <a:ext cx="10404544" cy="5846621"/>
          </a:xfrm>
          <a:prstGeom prst="rect">
            <a:avLst/>
          </a:prstGeom>
        </p:spPr>
      </p:pic>
      <p:sp>
        <p:nvSpPr>
          <p:cNvPr id="2" name="Footer Placeholder 1"/>
          <p:cNvSpPr>
            <a:spLocks noGrp="1"/>
          </p:cNvSpPr>
          <p:nvPr>
            <p:ph type="ftr" sz="quarter" idx="3"/>
          </p:nvPr>
        </p:nvSpPr>
        <p:spPr/>
        <p:txBody>
          <a:bodyPr/>
          <a:lstStyle/>
          <a:p>
            <a:r>
              <a:rPr lang="en-US" smtClean="0"/>
              <a:t>May 2017 OOI Education Workshop</a:t>
            </a:r>
            <a:endParaRPr lang="en-US" dirty="0"/>
          </a:p>
        </p:txBody>
      </p:sp>
    </p:spTree>
    <p:extLst>
      <p:ext uri="{BB962C8B-B14F-4D97-AF65-F5344CB8AC3E}">
        <p14:creationId xmlns:p14="http://schemas.microsoft.com/office/powerpoint/2010/main" val="2002619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IN-SCIENCE-THEME-2.jp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26309" y="1184564"/>
            <a:ext cx="9144000" cy="5673436"/>
          </a:xfrm>
          <a:prstGeom prst="rect">
            <a:avLst/>
          </a:prstGeom>
        </p:spPr>
      </p:pic>
      <p:sp>
        <p:nvSpPr>
          <p:cNvPr id="2" name="Title 1"/>
          <p:cNvSpPr>
            <a:spLocks noGrp="1"/>
          </p:cNvSpPr>
          <p:nvPr>
            <p:ph type="title"/>
          </p:nvPr>
        </p:nvSpPr>
        <p:spPr>
          <a:xfrm>
            <a:off x="928048" y="428767"/>
            <a:ext cx="8229600" cy="609600"/>
          </a:xfrm>
        </p:spPr>
        <p:txBody>
          <a:bodyPr>
            <a:normAutofit fontScale="90000"/>
          </a:bodyPr>
          <a:lstStyle/>
          <a:p>
            <a:r>
              <a:rPr lang="en-US" dirty="0" smtClean="0"/>
              <a:t>OOI Science - Spatial Scale</a:t>
            </a:r>
            <a:endParaRPr lang="en-US" dirty="0"/>
          </a:p>
        </p:txBody>
      </p:sp>
      <p:sp>
        <p:nvSpPr>
          <p:cNvPr id="3" name="Footer Placeholder 2"/>
          <p:cNvSpPr>
            <a:spLocks noGrp="1"/>
          </p:cNvSpPr>
          <p:nvPr>
            <p:ph type="ftr" sz="quarter" idx="3"/>
          </p:nvPr>
        </p:nvSpPr>
        <p:spPr/>
        <p:txBody>
          <a:bodyPr/>
          <a:lstStyle/>
          <a:p>
            <a:r>
              <a:rPr lang="en-US" smtClean="0"/>
              <a:t>May 2017 OOI Education Workshop</a:t>
            </a:r>
            <a:endParaRPr lang="en-US" dirty="0"/>
          </a:p>
        </p:txBody>
      </p:sp>
      <p:sp>
        <p:nvSpPr>
          <p:cNvPr id="4" name="Slide Number Placeholder 3"/>
          <p:cNvSpPr>
            <a:spLocks noGrp="1"/>
          </p:cNvSpPr>
          <p:nvPr>
            <p:ph type="sldNum" sz="quarter" idx="11"/>
          </p:nvPr>
        </p:nvSpPr>
        <p:spPr/>
        <p:txBody>
          <a:bodyPr/>
          <a:lstStyle/>
          <a:p>
            <a:fld id="{5EF5D831-06B2-D543-8946-72CD43B5155C}" type="slidenum">
              <a:rPr lang="en-US" smtClean="0"/>
              <a:t>24</a:t>
            </a:fld>
            <a:endParaRPr lang="en-US"/>
          </a:p>
        </p:txBody>
      </p:sp>
      <p:pic>
        <p:nvPicPr>
          <p:cNvPr id="8" name="Picture 7" descr="MAIN-SCIENCE-THEME-IMAGE1.jp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24000" y="1143000"/>
            <a:ext cx="9144000" cy="5715000"/>
          </a:xfrm>
          <a:prstGeom prst="rect">
            <a:avLst/>
          </a:prstGeom>
        </p:spPr>
      </p:pic>
    </p:spTree>
    <p:extLst>
      <p:ext uri="{BB962C8B-B14F-4D97-AF65-F5344CB8AC3E}">
        <p14:creationId xmlns:p14="http://schemas.microsoft.com/office/powerpoint/2010/main" val="74270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accel="50000" fill="hold" nodeType="clickEffect">
                                  <p:stCondLst>
                                    <p:cond delay="0"/>
                                  </p:stCondLst>
                                  <p:childTnLst>
                                    <p:anim calcmode="lin" valueType="num">
                                      <p:cBhvr additive="base">
                                        <p:cTn id="6" dur="3100"/>
                                        <p:tgtEl>
                                          <p:spTgt spid="8"/>
                                        </p:tgtEl>
                                        <p:attrNameLst>
                                          <p:attrName>ppt_x</p:attrName>
                                        </p:attrNameLst>
                                      </p:cBhvr>
                                      <p:tavLst>
                                        <p:tav tm="0">
                                          <p:val>
                                            <p:strVal val="ppt_x"/>
                                          </p:val>
                                        </p:tav>
                                        <p:tav tm="100000">
                                          <p:val>
                                            <p:strVal val="ppt_x"/>
                                          </p:val>
                                        </p:tav>
                                      </p:tavLst>
                                    </p:anim>
                                    <p:anim calcmode="lin" valueType="num">
                                      <p:cBhvr additive="base">
                                        <p:cTn id="7" dur="3100"/>
                                        <p:tgtEl>
                                          <p:spTgt spid="8"/>
                                        </p:tgtEl>
                                        <p:attrNameLst>
                                          <p:attrName>ppt_y</p:attrName>
                                        </p:attrNameLst>
                                      </p:cBhvr>
                                      <p:tavLst>
                                        <p:tav tm="0">
                                          <p:val>
                                            <p:strVal val="ppt_y"/>
                                          </p:val>
                                        </p:tav>
                                        <p:tav tm="100000">
                                          <p:val>
                                            <p:strVal val="0-ppt_h/2"/>
                                          </p:val>
                                        </p:tav>
                                      </p:tavLst>
                                    </p:anim>
                                    <p:set>
                                      <p:cBhvr>
                                        <p:cTn id="8" dur="1" fill="hold">
                                          <p:stCondLst>
                                            <p:cond delay="3099"/>
                                          </p:stCondLst>
                                        </p:cTn>
                                        <p:tgtEl>
                                          <p:spTgt spid="8"/>
                                        </p:tgtEl>
                                        <p:attrNameLst>
                                          <p:attrName>style.visibility</p:attrName>
                                        </p:attrNameLst>
                                      </p:cBhvr>
                                      <p:to>
                                        <p:strVal val="hidden"/>
                                      </p:to>
                                    </p:set>
                                  </p:childTnLst>
                                </p:cTn>
                              </p:par>
                              <p:par>
                                <p:cTn id="9" presetID="2" presetClass="entr" presetSubtype="4" accel="5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900" fill="hold"/>
                                        <p:tgtEl>
                                          <p:spTgt spid="7"/>
                                        </p:tgtEl>
                                        <p:attrNameLst>
                                          <p:attrName>ppt_x</p:attrName>
                                        </p:attrNameLst>
                                      </p:cBhvr>
                                      <p:tavLst>
                                        <p:tav tm="0">
                                          <p:val>
                                            <p:strVal val="#ppt_x"/>
                                          </p:val>
                                        </p:tav>
                                        <p:tav tm="100000">
                                          <p:val>
                                            <p:strVal val="#ppt_x"/>
                                          </p:val>
                                        </p:tav>
                                      </p:tavLst>
                                    </p:anim>
                                    <p:anim calcmode="lin" valueType="num">
                                      <p:cBhvr additive="base">
                                        <p:cTn id="12" dur="29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279662" y="399366"/>
            <a:ext cx="82296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3600" dirty="0">
                <a:solidFill>
                  <a:schemeClr val="bg2">
                    <a:lumMod val="25000"/>
                  </a:schemeClr>
                </a:solidFill>
                <a:latin typeface="Calibri" charset="0"/>
                <a:cs typeface="Calibri" charset="0"/>
              </a:rPr>
              <a:t>What’s next for OA research?</a:t>
            </a:r>
          </a:p>
        </p:txBody>
      </p:sp>
      <p:sp>
        <p:nvSpPr>
          <p:cNvPr id="5" name="TextBox 4"/>
          <p:cNvSpPr txBox="1"/>
          <p:nvPr/>
        </p:nvSpPr>
        <p:spPr>
          <a:xfrm>
            <a:off x="1041661" y="1230198"/>
            <a:ext cx="10661715" cy="4892511"/>
          </a:xfrm>
          <a:prstGeom prst="rect">
            <a:avLst/>
          </a:prstGeom>
          <a:noFill/>
        </p:spPr>
        <p:txBody>
          <a:bodyPr wrap="square" rtlCol="0">
            <a:normAutofit fontScale="47500" lnSpcReduction="20000"/>
          </a:bodyPr>
          <a:lstStyle/>
          <a:p>
            <a:pPr>
              <a:lnSpc>
                <a:spcPct val="120000"/>
              </a:lnSpc>
            </a:pPr>
            <a:r>
              <a:rPr lang="en-US" sz="4200" b="1" u="sng" dirty="0" smtClean="0">
                <a:latin typeface="Arial" panose="020B0604020202020204" pitchFamily="34" charset="0"/>
                <a:cs typeface="Arial" panose="020B0604020202020204" pitchFamily="34" charset="0"/>
              </a:rPr>
              <a:t>What </a:t>
            </a:r>
            <a:r>
              <a:rPr lang="en-US" sz="4200" b="1" u="sng" dirty="0">
                <a:latin typeface="Arial" panose="020B0604020202020204" pitchFamily="34" charset="0"/>
                <a:cs typeface="Arial" panose="020B0604020202020204" pitchFamily="34" charset="0"/>
              </a:rPr>
              <a:t>we know: </a:t>
            </a:r>
          </a:p>
          <a:p>
            <a:pPr marL="344488" indent="-344488">
              <a:lnSpc>
                <a:spcPct val="120000"/>
              </a:lnSpc>
              <a:buFont typeface="Arial" panose="020B0604020202020204" pitchFamily="34" charset="0"/>
              <a:buChar char="•"/>
              <a:tabLst>
                <a:tab pos="344488" algn="l"/>
              </a:tabLst>
            </a:pPr>
            <a:r>
              <a:rPr lang="en-US" sz="4200" dirty="0">
                <a:latin typeface="Arial" panose="020B0604020202020204" pitchFamily="34" charset="0"/>
                <a:cs typeface="Arial" panose="020B0604020202020204" pitchFamily="34" charset="0"/>
              </a:rPr>
              <a:t>Ocean acidification is ongoing, massive, increasing </a:t>
            </a:r>
          </a:p>
          <a:p>
            <a:pPr marL="400050" indent="-400050">
              <a:lnSpc>
                <a:spcPct val="120000"/>
              </a:lnSpc>
              <a:buFont typeface="Arial" panose="020B0604020202020204" pitchFamily="34" charset="0"/>
              <a:buChar char="•"/>
              <a:tabLst>
                <a:tab pos="344488" algn="l"/>
              </a:tabLst>
            </a:pPr>
            <a:r>
              <a:rPr lang="en-US" sz="4200" dirty="0">
                <a:latin typeface="Arial" panose="020B0604020202020204" pitchFamily="34" charset="0"/>
                <a:cs typeface="Arial" panose="020B0604020202020204" pitchFamily="34" charset="0"/>
              </a:rPr>
              <a:t>Causes physiological stress for many species </a:t>
            </a:r>
          </a:p>
          <a:p>
            <a:pPr marL="400050" indent="-400050">
              <a:lnSpc>
                <a:spcPct val="120000"/>
              </a:lnSpc>
              <a:buFont typeface="Arial" panose="020B0604020202020204" pitchFamily="34" charset="0"/>
              <a:buChar char="•"/>
              <a:tabLst>
                <a:tab pos="344488" algn="l"/>
              </a:tabLst>
            </a:pPr>
            <a:r>
              <a:rPr lang="en-US" sz="4200" dirty="0">
                <a:latin typeface="Arial" panose="020B0604020202020204" pitchFamily="34" charset="0"/>
                <a:cs typeface="Arial" panose="020B0604020202020204" pitchFamily="34" charset="0"/>
              </a:rPr>
              <a:t>Can only be mitigated by reduced CO2 emissions </a:t>
            </a:r>
          </a:p>
          <a:p>
            <a:pPr marL="400050" indent="-400050">
              <a:lnSpc>
                <a:spcPct val="120000"/>
              </a:lnSpc>
              <a:tabLst>
                <a:tab pos="344488" algn="l"/>
              </a:tabLst>
            </a:pPr>
            <a:endParaRPr lang="en-US" sz="4200" u="sng" dirty="0" smtClean="0">
              <a:latin typeface="Arial" panose="020B0604020202020204" pitchFamily="34" charset="0"/>
              <a:cs typeface="Arial" panose="020B0604020202020204" pitchFamily="34" charset="0"/>
            </a:endParaRPr>
          </a:p>
          <a:p>
            <a:pPr marL="400050" indent="-400050">
              <a:lnSpc>
                <a:spcPct val="120000"/>
              </a:lnSpc>
              <a:tabLst>
                <a:tab pos="344488" algn="l"/>
              </a:tabLst>
            </a:pPr>
            <a:r>
              <a:rPr lang="en-US" sz="4200" b="1" u="sng" dirty="0" smtClean="0">
                <a:latin typeface="Arial" panose="020B0604020202020204" pitchFamily="34" charset="0"/>
                <a:cs typeface="Arial" panose="020B0604020202020204" pitchFamily="34" charset="0"/>
              </a:rPr>
              <a:t>What </a:t>
            </a:r>
            <a:r>
              <a:rPr lang="en-US" sz="4200" b="1" u="sng" dirty="0">
                <a:latin typeface="Arial" panose="020B0604020202020204" pitchFamily="34" charset="0"/>
                <a:cs typeface="Arial" panose="020B0604020202020204" pitchFamily="34" charset="0"/>
              </a:rPr>
              <a:t>we expect: </a:t>
            </a:r>
          </a:p>
          <a:p>
            <a:pPr marL="400050" indent="-400050">
              <a:lnSpc>
                <a:spcPct val="120000"/>
              </a:lnSpc>
              <a:buFont typeface="Arial" panose="020B0604020202020204" pitchFamily="34" charset="0"/>
              <a:buChar char="•"/>
              <a:tabLst>
                <a:tab pos="344488" algn="l"/>
              </a:tabLst>
            </a:pPr>
            <a:r>
              <a:rPr lang="en-US" sz="4200" dirty="0">
                <a:latin typeface="Arial" panose="020B0604020202020204" pitchFamily="34" charset="0"/>
                <a:cs typeface="Arial" panose="020B0604020202020204" pitchFamily="34" charset="0"/>
              </a:rPr>
              <a:t>Ecosystems will be affected (direct and indirect effects) </a:t>
            </a:r>
          </a:p>
          <a:p>
            <a:pPr marL="400050" indent="-400050">
              <a:lnSpc>
                <a:spcPct val="120000"/>
              </a:lnSpc>
              <a:buFont typeface="Arial" panose="020B0604020202020204" pitchFamily="34" charset="0"/>
              <a:buChar char="•"/>
              <a:tabLst>
                <a:tab pos="344488" algn="l"/>
              </a:tabLst>
            </a:pPr>
            <a:r>
              <a:rPr lang="en-US" sz="4200" dirty="0">
                <a:latin typeface="Arial" panose="020B0604020202020204" pitchFamily="34" charset="0"/>
                <a:cs typeface="Arial" panose="020B0604020202020204" pitchFamily="34" charset="0"/>
              </a:rPr>
              <a:t>Ecosystems services (e.g. fisheries ) will change </a:t>
            </a:r>
          </a:p>
          <a:p>
            <a:pPr marL="400050" indent="-400050">
              <a:lnSpc>
                <a:spcPct val="120000"/>
              </a:lnSpc>
              <a:tabLst>
                <a:tab pos="344488" algn="l"/>
              </a:tabLst>
            </a:pPr>
            <a:endParaRPr lang="en-US" sz="4200" u="sng" dirty="0" smtClean="0">
              <a:latin typeface="Arial" panose="020B0604020202020204" pitchFamily="34" charset="0"/>
              <a:cs typeface="Arial" panose="020B0604020202020204" pitchFamily="34" charset="0"/>
            </a:endParaRPr>
          </a:p>
          <a:p>
            <a:pPr marL="400050" indent="-400050">
              <a:lnSpc>
                <a:spcPct val="120000"/>
              </a:lnSpc>
              <a:tabLst>
                <a:tab pos="344488" algn="l"/>
              </a:tabLst>
            </a:pPr>
            <a:r>
              <a:rPr lang="en-US" sz="4200" b="1" u="sng" dirty="0" smtClean="0">
                <a:latin typeface="Arial" panose="020B0604020202020204" pitchFamily="34" charset="0"/>
                <a:cs typeface="Arial" panose="020B0604020202020204" pitchFamily="34" charset="0"/>
              </a:rPr>
              <a:t>What </a:t>
            </a:r>
            <a:r>
              <a:rPr lang="en-US" sz="4200" b="1" u="sng" dirty="0">
                <a:latin typeface="Arial" panose="020B0604020202020204" pitchFamily="34" charset="0"/>
                <a:cs typeface="Arial" panose="020B0604020202020204" pitchFamily="34" charset="0"/>
              </a:rPr>
              <a:t>we don’t know: </a:t>
            </a:r>
          </a:p>
          <a:p>
            <a:pPr marL="400050" indent="-400050">
              <a:lnSpc>
                <a:spcPct val="120000"/>
              </a:lnSpc>
              <a:buFont typeface="Arial" panose="020B0604020202020204" pitchFamily="34" charset="0"/>
              <a:buChar char="•"/>
              <a:tabLst>
                <a:tab pos="344488" algn="l"/>
              </a:tabLst>
            </a:pPr>
            <a:r>
              <a:rPr lang="en-US" sz="4200" dirty="0">
                <a:latin typeface="Arial" panose="020B0604020202020204" pitchFamily="34" charset="0"/>
                <a:cs typeface="Arial" panose="020B0604020202020204" pitchFamily="34" charset="0"/>
              </a:rPr>
              <a:t>Capacity for acclimation and adaptation </a:t>
            </a:r>
          </a:p>
          <a:p>
            <a:pPr marL="400050" indent="-400050">
              <a:lnSpc>
                <a:spcPct val="120000"/>
              </a:lnSpc>
              <a:buFont typeface="Arial" panose="020B0604020202020204" pitchFamily="34" charset="0"/>
              <a:buChar char="•"/>
              <a:tabLst>
                <a:tab pos="344488" algn="l"/>
              </a:tabLst>
            </a:pPr>
            <a:r>
              <a:rPr lang="en-US" sz="4200" dirty="0">
                <a:latin typeface="Arial" panose="020B0604020202020204" pitchFamily="34" charset="0"/>
                <a:cs typeface="Arial" panose="020B0604020202020204" pitchFamily="34" charset="0"/>
              </a:rPr>
              <a:t>Effects on marine communities, ecosystems – what are the tipping points? </a:t>
            </a:r>
          </a:p>
          <a:p>
            <a:pPr marL="857250" lvl="2" indent="-400050">
              <a:lnSpc>
                <a:spcPct val="120000"/>
              </a:lnSpc>
              <a:buFont typeface="Courier New" panose="02070309020205020404" pitchFamily="49" charset="0"/>
              <a:buChar char="o"/>
              <a:tabLst>
                <a:tab pos="344488" algn="l"/>
              </a:tabLst>
            </a:pPr>
            <a:r>
              <a:rPr lang="en-US" sz="4200" dirty="0" smtClean="0">
                <a:latin typeface="Arial" panose="020B0604020202020204" pitchFamily="34" charset="0"/>
                <a:cs typeface="Arial" panose="020B0604020202020204" pitchFamily="34" charset="0"/>
              </a:rPr>
              <a:t>Coastal </a:t>
            </a:r>
            <a:r>
              <a:rPr lang="en-US" sz="4200" dirty="0">
                <a:latin typeface="Arial" panose="020B0604020202020204" pitchFamily="34" charset="0"/>
                <a:cs typeface="Arial" panose="020B0604020202020204" pitchFamily="34" charset="0"/>
              </a:rPr>
              <a:t>vs open ocean systems (variability) </a:t>
            </a:r>
          </a:p>
          <a:p>
            <a:pPr marL="857250" lvl="2" indent="-400050">
              <a:lnSpc>
                <a:spcPct val="120000"/>
              </a:lnSpc>
              <a:buFont typeface="Courier New" panose="02070309020205020404" pitchFamily="49" charset="0"/>
              <a:buChar char="o"/>
              <a:tabLst>
                <a:tab pos="344488" algn="l"/>
              </a:tabLst>
            </a:pPr>
            <a:r>
              <a:rPr lang="en-US" sz="4200" dirty="0">
                <a:latin typeface="Arial" panose="020B0604020202020204" pitchFamily="34" charset="0"/>
                <a:cs typeface="Arial" panose="020B0604020202020204" pitchFamily="34" charset="0"/>
              </a:rPr>
              <a:t>P</a:t>
            </a:r>
            <a:r>
              <a:rPr lang="en-US" sz="4200" dirty="0" smtClean="0">
                <a:latin typeface="Arial" panose="020B0604020202020204" pitchFamily="34" charset="0"/>
                <a:cs typeface="Arial" panose="020B0604020202020204" pitchFamily="34" charset="0"/>
              </a:rPr>
              <a:t>roductivity </a:t>
            </a:r>
            <a:r>
              <a:rPr lang="en-US" sz="4200" dirty="0">
                <a:latin typeface="Arial" panose="020B0604020202020204" pitchFamily="34" charset="0"/>
                <a:cs typeface="Arial" panose="020B0604020202020204" pitchFamily="34" charset="0"/>
              </a:rPr>
              <a:t>and stability of fisheries </a:t>
            </a:r>
          </a:p>
          <a:p>
            <a:pPr marL="400050" indent="-400050">
              <a:lnSpc>
                <a:spcPct val="120000"/>
              </a:lnSpc>
              <a:buFont typeface="Arial" panose="020B0604020202020204" pitchFamily="34" charset="0"/>
              <a:buChar char="•"/>
              <a:tabLst>
                <a:tab pos="344488" algn="l"/>
              </a:tabLst>
            </a:pPr>
            <a:r>
              <a:rPr lang="en-US" sz="4200" dirty="0">
                <a:latin typeface="Arial" panose="020B0604020202020204" pitchFamily="34" charset="0"/>
                <a:cs typeface="Arial" panose="020B0604020202020204" pitchFamily="34" charset="0"/>
              </a:rPr>
              <a:t>Effect of multiple stressors </a:t>
            </a:r>
            <a:r>
              <a:rPr lang="en-US" sz="4200" dirty="0" smtClean="0">
                <a:latin typeface="Arial" panose="020B0604020202020204" pitchFamily="34" charset="0"/>
                <a:cs typeface="Arial" panose="020B0604020202020204" pitchFamily="34" charset="0"/>
              </a:rPr>
              <a:t>(climate </a:t>
            </a:r>
            <a:r>
              <a:rPr lang="en-US" sz="4200" dirty="0">
                <a:latin typeface="Arial" panose="020B0604020202020204" pitchFamily="34" charset="0"/>
                <a:cs typeface="Arial" panose="020B0604020202020204" pitchFamily="34" charset="0"/>
              </a:rPr>
              <a:t>change, acidification, reduced oxygen </a:t>
            </a:r>
            <a:r>
              <a:rPr lang="en-US" sz="4200" dirty="0" smtClean="0">
                <a:latin typeface="Arial" panose="020B0604020202020204" pitchFamily="34" charset="0"/>
                <a:cs typeface="Arial" panose="020B0604020202020204" pitchFamily="34" charset="0"/>
              </a:rPr>
              <a:t>levels</a:t>
            </a:r>
            <a:r>
              <a:rPr lang="en-US" sz="3600" dirty="0" smtClean="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25</a:t>
            </a:fld>
            <a:endParaRPr lang="en-US"/>
          </a:p>
        </p:txBody>
      </p:sp>
    </p:spTree>
    <p:extLst>
      <p:ext uri="{BB962C8B-B14F-4D97-AF65-F5344CB8AC3E}">
        <p14:creationId xmlns:p14="http://schemas.microsoft.com/office/powerpoint/2010/main" val="1343154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043152" y="309782"/>
            <a:ext cx="8229600" cy="914400"/>
          </a:xfrm>
        </p:spPr>
        <p:txBody>
          <a:bodyPr/>
          <a:lstStyle/>
          <a:p>
            <a:pPr>
              <a:defRPr/>
            </a:pPr>
            <a:r>
              <a:rPr lang="en-US" dirty="0" smtClean="0">
                <a:solidFill>
                  <a:schemeClr val="tx2"/>
                </a:solidFill>
                <a:ea typeface="ＭＳ Ｐゴシック" pitchFamily="-107" charset="-128"/>
                <a:cs typeface="ＭＳ Ｐゴシック" pitchFamily="-107" charset="-128"/>
              </a:rPr>
              <a:t>The Other CO</a:t>
            </a:r>
            <a:r>
              <a:rPr lang="en-US" baseline="-25000" dirty="0" smtClean="0">
                <a:solidFill>
                  <a:schemeClr val="tx2"/>
                </a:solidFill>
                <a:ea typeface="ＭＳ Ｐゴシック" pitchFamily="-107" charset="-128"/>
                <a:cs typeface="ＭＳ Ｐゴシック" pitchFamily="-107" charset="-128"/>
              </a:rPr>
              <a:t>2</a:t>
            </a:r>
            <a:r>
              <a:rPr lang="en-US" dirty="0" smtClean="0">
                <a:solidFill>
                  <a:schemeClr val="tx2"/>
                </a:solidFill>
                <a:ea typeface="ＭＳ Ｐゴシック" pitchFamily="-107" charset="-128"/>
                <a:cs typeface="ＭＳ Ｐゴシック" pitchFamily="-107" charset="-128"/>
              </a:rPr>
              <a:t> Problem</a:t>
            </a:r>
          </a:p>
        </p:txBody>
      </p:sp>
      <p:sp>
        <p:nvSpPr>
          <p:cNvPr id="22531" name="Content Placeholder 2"/>
          <p:cNvSpPr>
            <a:spLocks noGrp="1"/>
          </p:cNvSpPr>
          <p:nvPr>
            <p:ph idx="1"/>
          </p:nvPr>
        </p:nvSpPr>
        <p:spPr>
          <a:xfrm>
            <a:off x="352380" y="1547788"/>
            <a:ext cx="4679050" cy="4477923"/>
          </a:xfrm>
        </p:spPr>
        <p:txBody>
          <a:bodyPr>
            <a:normAutofit/>
          </a:bodyPr>
          <a:lstStyle/>
          <a:p>
            <a:r>
              <a:rPr lang="en-US" sz="2200" dirty="0">
                <a:solidFill>
                  <a:schemeClr val="tx2"/>
                </a:solidFill>
                <a:latin typeface="Arial" panose="020B0604020202020204" pitchFamily="34" charset="0"/>
                <a:cs typeface="Arial" panose="020B0604020202020204" pitchFamily="34" charset="0"/>
              </a:rPr>
              <a:t>Atmospheric CO</a:t>
            </a:r>
            <a:r>
              <a:rPr lang="en-US" sz="2200" baseline="-25000" dirty="0">
                <a:solidFill>
                  <a:schemeClr val="tx2"/>
                </a:solidFill>
                <a:latin typeface="Arial" panose="020B0604020202020204" pitchFamily="34" charset="0"/>
                <a:cs typeface="Arial" panose="020B0604020202020204" pitchFamily="34" charset="0"/>
              </a:rPr>
              <a:t>2 </a:t>
            </a:r>
            <a:r>
              <a:rPr lang="en-US" sz="2200" dirty="0">
                <a:solidFill>
                  <a:schemeClr val="tx2"/>
                </a:solidFill>
                <a:latin typeface="Arial" panose="020B0604020202020204" pitchFamily="34" charset="0"/>
                <a:cs typeface="Arial" panose="020B0604020202020204" pitchFamily="34" charset="0"/>
              </a:rPr>
              <a:t>has increased 40% since the 1800s</a:t>
            </a:r>
          </a:p>
          <a:p>
            <a:pPr lvl="1"/>
            <a:r>
              <a:rPr lang="en-US" sz="1800" dirty="0">
                <a:solidFill>
                  <a:schemeClr val="tx2"/>
                </a:solidFill>
                <a:latin typeface="Arial" panose="020B0604020202020204" pitchFamily="34" charset="0"/>
                <a:cs typeface="Arial" panose="020B0604020202020204" pitchFamily="34" charset="0"/>
              </a:rPr>
              <a:t>Drop of 0.1 pH unit</a:t>
            </a:r>
          </a:p>
          <a:p>
            <a:pPr lvl="1"/>
            <a:r>
              <a:rPr lang="en-US" sz="1800" dirty="0">
                <a:solidFill>
                  <a:schemeClr val="tx2"/>
                </a:solidFill>
                <a:latin typeface="Arial" panose="020B0604020202020204" pitchFamily="34" charset="0"/>
                <a:cs typeface="Arial" panose="020B0604020202020204" pitchFamily="34" charset="0"/>
              </a:rPr>
              <a:t>28% increase in ocean </a:t>
            </a:r>
            <a:r>
              <a:rPr lang="en-US" sz="1800" dirty="0" smtClean="0">
                <a:solidFill>
                  <a:schemeClr val="tx2"/>
                </a:solidFill>
                <a:latin typeface="Arial" panose="020B0604020202020204" pitchFamily="34" charset="0"/>
                <a:cs typeface="Arial" panose="020B0604020202020204" pitchFamily="34" charset="0"/>
              </a:rPr>
              <a:t>acidity</a:t>
            </a:r>
            <a:endParaRPr lang="en-US" sz="2000" dirty="0">
              <a:solidFill>
                <a:schemeClr val="tx2"/>
              </a:solidFill>
              <a:latin typeface="Arial" panose="020B0604020202020204" pitchFamily="34" charset="0"/>
              <a:cs typeface="Arial" panose="020B0604020202020204" pitchFamily="34" charset="0"/>
            </a:endParaRPr>
          </a:p>
          <a:p>
            <a:r>
              <a:rPr lang="en-US" sz="2200" dirty="0">
                <a:solidFill>
                  <a:schemeClr val="tx2"/>
                </a:solidFill>
                <a:latin typeface="Arial" panose="020B0604020202020204" pitchFamily="34" charset="0"/>
                <a:cs typeface="Arial" panose="020B0604020202020204" pitchFamily="34" charset="0"/>
              </a:rPr>
              <a:t>CO</a:t>
            </a:r>
            <a:r>
              <a:rPr lang="en-US" sz="2200" baseline="-25000" dirty="0">
                <a:solidFill>
                  <a:schemeClr val="tx2"/>
                </a:solidFill>
                <a:latin typeface="Arial" panose="020B0604020202020204" pitchFamily="34" charset="0"/>
                <a:cs typeface="Arial" panose="020B0604020202020204" pitchFamily="34" charset="0"/>
              </a:rPr>
              <a:t>2</a:t>
            </a:r>
            <a:r>
              <a:rPr lang="en-US" sz="2200" dirty="0">
                <a:solidFill>
                  <a:schemeClr val="tx2"/>
                </a:solidFill>
                <a:latin typeface="Arial" panose="020B0604020202020204" pitchFamily="34" charset="0"/>
                <a:cs typeface="Arial" panose="020B0604020202020204" pitchFamily="34" charset="0"/>
              </a:rPr>
              <a:t> is projected to double by 2100 (IPCC)</a:t>
            </a:r>
          </a:p>
          <a:p>
            <a:pPr lvl="1"/>
            <a:r>
              <a:rPr lang="en-US" sz="1800" dirty="0">
                <a:solidFill>
                  <a:schemeClr val="tx2"/>
                </a:solidFill>
                <a:latin typeface="Arial" panose="020B0604020202020204" pitchFamily="34" charset="0"/>
                <a:cs typeface="Arial" panose="020B0604020202020204" pitchFamily="34" charset="0"/>
              </a:rPr>
              <a:t>Additional drop of 0.2-0.3 pH units</a:t>
            </a:r>
          </a:p>
          <a:p>
            <a:pPr lvl="1"/>
            <a:r>
              <a:rPr lang="en-US" sz="1800" dirty="0">
                <a:solidFill>
                  <a:schemeClr val="tx2"/>
                </a:solidFill>
                <a:latin typeface="Arial" panose="020B0604020202020204" pitchFamily="34" charset="0"/>
                <a:cs typeface="Arial" panose="020B0604020202020204" pitchFamily="34" charset="0"/>
              </a:rPr>
              <a:t>Equivalent to 100-150% increase in ocean acidity </a:t>
            </a:r>
            <a:endParaRPr lang="en-US" sz="1800" dirty="0" smtClean="0">
              <a:solidFill>
                <a:schemeClr val="tx2"/>
              </a:solidFill>
              <a:latin typeface="Arial" panose="020B0604020202020204" pitchFamily="34" charset="0"/>
              <a:cs typeface="Arial" panose="020B0604020202020204" pitchFamily="34" charset="0"/>
            </a:endParaRPr>
          </a:p>
          <a:p>
            <a:r>
              <a:rPr lang="en-US" sz="2400" b="1" dirty="0">
                <a:solidFill>
                  <a:schemeClr val="tx2"/>
                </a:solidFill>
              </a:rPr>
              <a:t>Rate of change 10x faster than at any time in the past 65 million years </a:t>
            </a:r>
          </a:p>
          <a:p>
            <a:endParaRPr lang="en-US" sz="2200" dirty="0">
              <a:solidFill>
                <a:schemeClr val="tx2"/>
              </a:solidFill>
              <a:latin typeface="Arial" panose="020B0604020202020204" pitchFamily="34" charset="0"/>
              <a:cs typeface="Arial" panose="020B0604020202020204" pitchFamily="34" charset="0"/>
            </a:endParaRPr>
          </a:p>
        </p:txBody>
      </p:sp>
      <p:pic>
        <p:nvPicPr>
          <p:cNvPr id="22532" name="Picture 4" descr="Mauna Loa CO2 pCO2 pH.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7952" y="1730375"/>
            <a:ext cx="6057900" cy="3968750"/>
          </a:xfrm>
          <a:prstGeom prst="rect">
            <a:avLst/>
          </a:prstGeom>
          <a:noFill/>
          <a:ln w="9525">
            <a:noFill/>
            <a:miter lim="800000"/>
            <a:headEnd/>
            <a:tailEnd/>
          </a:ln>
        </p:spPr>
      </p:pic>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3</a:t>
            </a:fld>
            <a:endParaRPr lang="en-US"/>
          </a:p>
        </p:txBody>
      </p:sp>
    </p:spTree>
    <p:extLst>
      <p:ext uri="{BB962C8B-B14F-4D97-AF65-F5344CB8AC3E}">
        <p14:creationId xmlns:p14="http://schemas.microsoft.com/office/powerpoint/2010/main" val="345667968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extBox 6"/>
          <p:cNvSpPr txBox="1">
            <a:spLocks noChangeArrowheads="1"/>
          </p:cNvSpPr>
          <p:nvPr/>
        </p:nvSpPr>
        <p:spPr bwMode="auto">
          <a:xfrm>
            <a:off x="5269439" y="1510660"/>
            <a:ext cx="478896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3200" dirty="0">
                <a:solidFill>
                  <a:schemeClr val="tx2"/>
                </a:solidFill>
                <a:latin typeface="Calibri" charset="0"/>
                <a:cs typeface="Calibri" charset="0"/>
              </a:rPr>
              <a:t>Increase in seawater CO</a:t>
            </a:r>
            <a:r>
              <a:rPr lang="en-US" sz="3200" baseline="-25000" dirty="0">
                <a:solidFill>
                  <a:schemeClr val="tx2"/>
                </a:solidFill>
                <a:latin typeface="Calibri" charset="0"/>
                <a:cs typeface="Calibri" charset="0"/>
              </a:rPr>
              <a:t>2</a:t>
            </a:r>
            <a:r>
              <a:rPr lang="en-US" sz="3200" dirty="0">
                <a:solidFill>
                  <a:schemeClr val="tx2"/>
                </a:solidFill>
                <a:latin typeface="Calibri" charset="0"/>
                <a:cs typeface="Calibri" charset="0"/>
              </a:rPr>
              <a:t>:</a:t>
            </a:r>
          </a:p>
        </p:txBody>
      </p:sp>
      <p:sp>
        <p:nvSpPr>
          <p:cNvPr id="24582" name="TextBox 7"/>
          <p:cNvSpPr txBox="1">
            <a:spLocks noChangeArrowheads="1"/>
          </p:cNvSpPr>
          <p:nvPr/>
        </p:nvSpPr>
        <p:spPr bwMode="auto">
          <a:xfrm>
            <a:off x="5901139" y="2364208"/>
            <a:ext cx="5897051" cy="3426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rm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marL="230188" indent="-230188" eaLnBrk="1" hangingPunct="1">
              <a:spcAft>
                <a:spcPts val="600"/>
              </a:spcAft>
              <a:buFont typeface="Arial" charset="0"/>
              <a:buChar char="•"/>
            </a:pPr>
            <a:r>
              <a:rPr lang="en-US" sz="3200" dirty="0">
                <a:solidFill>
                  <a:schemeClr val="bg1">
                    <a:lumMod val="50000"/>
                  </a:schemeClr>
                </a:solidFill>
                <a:latin typeface="Calibri" charset="0"/>
                <a:cs typeface="Calibri" charset="0"/>
              </a:rPr>
              <a:t>Increase in seawater carbonic acid, H</a:t>
            </a:r>
            <a:r>
              <a:rPr lang="en-US" sz="3200" baseline="-25000" dirty="0">
                <a:solidFill>
                  <a:schemeClr val="bg1">
                    <a:lumMod val="50000"/>
                  </a:schemeClr>
                </a:solidFill>
                <a:latin typeface="Calibri" charset="0"/>
                <a:cs typeface="Calibri" charset="0"/>
              </a:rPr>
              <a:t>2</a:t>
            </a:r>
            <a:r>
              <a:rPr lang="en-US" sz="3200" dirty="0">
                <a:solidFill>
                  <a:schemeClr val="bg1">
                    <a:lumMod val="50000"/>
                  </a:schemeClr>
                </a:solidFill>
                <a:latin typeface="Calibri" charset="0"/>
                <a:cs typeface="Calibri" charset="0"/>
              </a:rPr>
              <a:t>CO</a:t>
            </a:r>
            <a:r>
              <a:rPr lang="en-US" sz="3200" baseline="-25000" dirty="0">
                <a:solidFill>
                  <a:schemeClr val="bg1">
                    <a:lumMod val="50000"/>
                  </a:schemeClr>
                </a:solidFill>
                <a:latin typeface="Calibri" charset="0"/>
                <a:cs typeface="Calibri" charset="0"/>
              </a:rPr>
              <a:t>3</a:t>
            </a:r>
          </a:p>
          <a:p>
            <a:pPr marL="230188" indent="-230188" eaLnBrk="1" hangingPunct="1">
              <a:spcAft>
                <a:spcPts val="600"/>
              </a:spcAft>
              <a:buFont typeface="Arial" charset="0"/>
              <a:buChar char="•"/>
            </a:pPr>
            <a:r>
              <a:rPr lang="en-US" sz="3200" dirty="0">
                <a:solidFill>
                  <a:schemeClr val="tx2"/>
                </a:solidFill>
                <a:latin typeface="Calibri" charset="0"/>
                <a:cs typeface="Calibri" charset="0"/>
              </a:rPr>
              <a:t>Release of hydrogen, H</a:t>
            </a:r>
            <a:r>
              <a:rPr lang="en-US" sz="3200" baseline="30000" dirty="0">
                <a:solidFill>
                  <a:schemeClr val="tx2"/>
                </a:solidFill>
                <a:latin typeface="Calibri" charset="0"/>
                <a:cs typeface="Calibri" charset="0"/>
              </a:rPr>
              <a:t>+</a:t>
            </a:r>
            <a:r>
              <a:rPr lang="en-US" sz="3200" dirty="0">
                <a:solidFill>
                  <a:schemeClr val="tx2"/>
                </a:solidFill>
                <a:latin typeface="Calibri" charset="0"/>
                <a:cs typeface="Calibri" charset="0"/>
              </a:rPr>
              <a:t>, ions into the seawater</a:t>
            </a:r>
          </a:p>
          <a:p>
            <a:pPr marL="230188" indent="-230188" eaLnBrk="1" hangingPunct="1">
              <a:spcAft>
                <a:spcPts val="600"/>
              </a:spcAft>
              <a:buFont typeface="Arial" charset="0"/>
              <a:buChar char="•"/>
            </a:pPr>
            <a:r>
              <a:rPr lang="en-US" sz="3200" dirty="0">
                <a:solidFill>
                  <a:schemeClr val="tx2"/>
                </a:solidFill>
                <a:latin typeface="Calibri" charset="0"/>
                <a:cs typeface="Calibri" charset="0"/>
              </a:rPr>
              <a:t>Decrease pH = increase ocean </a:t>
            </a:r>
            <a:r>
              <a:rPr lang="en-US" sz="3200" dirty="0" smtClean="0">
                <a:solidFill>
                  <a:schemeClr val="tx2"/>
                </a:solidFill>
                <a:latin typeface="Calibri" charset="0"/>
                <a:cs typeface="Calibri" charset="0"/>
              </a:rPr>
              <a:t>acidity</a:t>
            </a:r>
            <a:endParaRPr lang="en-US" sz="3200" dirty="0">
              <a:solidFill>
                <a:schemeClr val="tx2"/>
              </a:solidFill>
              <a:latin typeface="Calibri" charset="0"/>
              <a:cs typeface="Calibri" charset="0"/>
            </a:endParaRPr>
          </a:p>
        </p:txBody>
      </p:sp>
      <p:grpSp>
        <p:nvGrpSpPr>
          <p:cNvPr id="2" name="Group 1"/>
          <p:cNvGrpSpPr/>
          <p:nvPr/>
        </p:nvGrpSpPr>
        <p:grpSpPr>
          <a:xfrm>
            <a:off x="462394" y="1570031"/>
            <a:ext cx="4375304" cy="4033483"/>
            <a:chOff x="1689100" y="172878"/>
            <a:chExt cx="3657600" cy="3371850"/>
          </a:xfrm>
        </p:grpSpPr>
        <p:pic>
          <p:nvPicPr>
            <p:cNvPr id="6" name="Picture 4" descr="CO2 balance equation2.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9100" y="172878"/>
              <a:ext cx="3657600"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a:xfrm>
              <a:off x="3767689" y="2269067"/>
              <a:ext cx="457200" cy="457200"/>
            </a:xfrm>
            <a:prstGeom prst="ellipse">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876819" y="2861734"/>
              <a:ext cx="457200" cy="457200"/>
            </a:xfrm>
            <a:prstGeom prst="ellipse">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Rectangle 3"/>
          <p:cNvSpPr>
            <a:spLocks noChangeArrowheads="1"/>
          </p:cNvSpPr>
          <p:nvPr/>
        </p:nvSpPr>
        <p:spPr bwMode="auto">
          <a:xfrm>
            <a:off x="184588" y="463316"/>
            <a:ext cx="892722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4000" dirty="0">
                <a:solidFill>
                  <a:schemeClr val="tx2"/>
                </a:solidFill>
                <a:latin typeface="Calibri" charset="0"/>
                <a:cs typeface="Calibri" charset="0"/>
              </a:rPr>
              <a:t>The chemistry of </a:t>
            </a:r>
            <a:r>
              <a:rPr lang="en-US" sz="4000" dirty="0" smtClean="0">
                <a:solidFill>
                  <a:schemeClr val="tx2"/>
                </a:solidFill>
                <a:latin typeface="Calibri" charset="0"/>
                <a:cs typeface="Calibri" charset="0"/>
              </a:rPr>
              <a:t>OA: carbonate </a:t>
            </a:r>
            <a:r>
              <a:rPr lang="en-US" sz="4000" dirty="0">
                <a:solidFill>
                  <a:schemeClr val="tx2"/>
                </a:solidFill>
                <a:latin typeface="Calibri" charset="0"/>
                <a:cs typeface="Calibri" charset="0"/>
              </a:rPr>
              <a:t>chemistry</a:t>
            </a:r>
          </a:p>
        </p:txBody>
      </p:sp>
      <p:sp>
        <p:nvSpPr>
          <p:cNvPr id="3" name="Footer Placeholder 2"/>
          <p:cNvSpPr>
            <a:spLocks noGrp="1"/>
          </p:cNvSpPr>
          <p:nvPr>
            <p:ph type="ftr" sz="quarter" idx="3"/>
          </p:nvPr>
        </p:nvSpPr>
        <p:spPr/>
        <p:txBody>
          <a:bodyPr/>
          <a:lstStyle/>
          <a:p>
            <a:r>
              <a:rPr lang="en-US" smtClean="0"/>
              <a:t>May 2017 OOI Education Workshop</a:t>
            </a:r>
            <a:endParaRPr lang="en-US" dirty="0"/>
          </a:p>
        </p:txBody>
      </p:sp>
      <p:sp>
        <p:nvSpPr>
          <p:cNvPr id="4" name="Slide Number Placeholder 3"/>
          <p:cNvSpPr>
            <a:spLocks noGrp="1"/>
          </p:cNvSpPr>
          <p:nvPr>
            <p:ph type="sldNum" sz="quarter" idx="11"/>
          </p:nvPr>
        </p:nvSpPr>
        <p:spPr/>
        <p:txBody>
          <a:bodyPr/>
          <a:lstStyle/>
          <a:p>
            <a:fld id="{5EF5D831-06B2-D543-8946-72CD43B5155C}" type="slidenum">
              <a:rPr lang="en-US" smtClean="0"/>
              <a:t>4</a:t>
            </a:fld>
            <a:endParaRPr lang="en-US"/>
          </a:p>
        </p:txBody>
      </p:sp>
    </p:spTree>
    <p:extLst>
      <p:ext uri="{BB962C8B-B14F-4D97-AF65-F5344CB8AC3E}">
        <p14:creationId xmlns:p14="http://schemas.microsoft.com/office/powerpoint/2010/main" val="348103775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ph predictions.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1862" y="1158957"/>
            <a:ext cx="7338848" cy="4818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5" descr="ph prediction scale bar.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01940" y="1382112"/>
            <a:ext cx="875830" cy="4595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58"/>
          <p:cNvSpPr txBox="1">
            <a:spLocks noChangeArrowheads="1"/>
          </p:cNvSpPr>
          <p:nvPr/>
        </p:nvSpPr>
        <p:spPr bwMode="auto">
          <a:xfrm>
            <a:off x="-202325" y="371370"/>
            <a:ext cx="9144000" cy="769441"/>
          </a:xfrm>
          <a:prstGeom prst="rect">
            <a:avLst/>
          </a:prstGeom>
          <a:noFill/>
          <a:ln w="9525">
            <a:noFill/>
            <a:miter lim="800000"/>
            <a:headEnd/>
            <a:tailEnd/>
          </a:ln>
          <a:effectLst/>
        </p:spPr>
        <p:txBody>
          <a:bodyPr wrap="square">
            <a:prstTxWarp prst="textNoShape">
              <a:avLst/>
            </a:prstTxWarp>
            <a:spAutoFit/>
          </a:bodyPr>
          <a:lstStyle/>
          <a:p>
            <a:pPr algn="ctr"/>
            <a:r>
              <a:rPr lang="en-US" sz="4400" dirty="0">
                <a:solidFill>
                  <a:schemeClr val="tx2"/>
                </a:solidFill>
                <a:latin typeface="Calibri"/>
                <a:cs typeface="Calibri"/>
              </a:rPr>
              <a:t>Climate Model Projections: pH</a:t>
            </a:r>
            <a:endParaRPr lang="en-US" sz="4400" baseline="-25000" dirty="0">
              <a:solidFill>
                <a:schemeClr val="tx2"/>
              </a:solidFill>
              <a:latin typeface="Calibri"/>
              <a:cs typeface="Calibri"/>
            </a:endParaRPr>
          </a:p>
        </p:txBody>
      </p:sp>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5</a:t>
            </a:fld>
            <a:endParaRPr lang="en-US"/>
          </a:p>
        </p:txBody>
      </p:sp>
    </p:spTree>
    <p:extLst>
      <p:ext uri="{BB962C8B-B14F-4D97-AF65-F5344CB8AC3E}">
        <p14:creationId xmlns:p14="http://schemas.microsoft.com/office/powerpoint/2010/main" val="3949996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190500" y="424656"/>
            <a:ext cx="8229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3600" dirty="0">
                <a:solidFill>
                  <a:schemeClr val="tx2"/>
                </a:solidFill>
                <a:latin typeface="Calibri" charset="0"/>
                <a:cs typeface="Calibri" charset="0"/>
              </a:rPr>
              <a:t>Calcification and the Saturation State</a:t>
            </a:r>
          </a:p>
        </p:txBody>
      </p:sp>
      <p:pic>
        <p:nvPicPr>
          <p:cNvPr id="30723" name="Picture 4" descr="saturation state diagram.tiff"/>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981557" y="1247728"/>
            <a:ext cx="3662514" cy="47516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4" name="TextBox 3"/>
          <p:cNvSpPr txBox="1">
            <a:spLocks noChangeArrowheads="1"/>
          </p:cNvSpPr>
          <p:nvPr/>
        </p:nvSpPr>
        <p:spPr bwMode="auto">
          <a:xfrm>
            <a:off x="5917324" y="5160802"/>
            <a:ext cx="41910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dirty="0" err="1">
                <a:solidFill>
                  <a:schemeClr val="tx2"/>
                </a:solidFill>
                <a:latin typeface="Calibri" charset="0"/>
                <a:cs typeface="Calibri" charset="0"/>
              </a:rPr>
              <a:t>Ωa</a:t>
            </a:r>
            <a:r>
              <a:rPr lang="en-US" dirty="0">
                <a:solidFill>
                  <a:schemeClr val="tx2"/>
                </a:solidFill>
                <a:latin typeface="Calibri" charset="0"/>
                <a:cs typeface="Calibri" charset="0"/>
              </a:rPr>
              <a:t> &lt; 1: </a:t>
            </a:r>
            <a:r>
              <a:rPr lang="en-US" dirty="0" err="1">
                <a:solidFill>
                  <a:schemeClr val="tx2"/>
                </a:solidFill>
                <a:latin typeface="Calibri" charset="0"/>
                <a:cs typeface="Calibri" charset="0"/>
              </a:rPr>
              <a:t>undersaturated</a:t>
            </a:r>
            <a:r>
              <a:rPr lang="en-US" dirty="0">
                <a:solidFill>
                  <a:schemeClr val="tx2"/>
                </a:solidFill>
                <a:latin typeface="Calibri" charset="0"/>
                <a:cs typeface="Calibri" charset="0"/>
              </a:rPr>
              <a:t> = dissolution</a:t>
            </a:r>
          </a:p>
        </p:txBody>
      </p:sp>
      <p:sp>
        <p:nvSpPr>
          <p:cNvPr id="30725" name="TextBox 4"/>
          <p:cNvSpPr txBox="1">
            <a:spLocks noChangeArrowheads="1"/>
          </p:cNvSpPr>
          <p:nvPr/>
        </p:nvSpPr>
        <p:spPr bwMode="auto">
          <a:xfrm>
            <a:off x="5838497" y="1527780"/>
            <a:ext cx="537078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dirty="0" err="1">
                <a:solidFill>
                  <a:schemeClr val="tx2"/>
                </a:solidFill>
                <a:latin typeface="Calibri" charset="0"/>
                <a:cs typeface="Calibri" charset="0"/>
              </a:rPr>
              <a:t>Ω</a:t>
            </a:r>
            <a:r>
              <a:rPr lang="en-US" dirty="0">
                <a:solidFill>
                  <a:schemeClr val="tx2"/>
                </a:solidFill>
                <a:latin typeface="Calibri" charset="0"/>
                <a:cs typeface="Calibri" charset="0"/>
              </a:rPr>
              <a:t> = potential for the mineral to form or dissolve</a:t>
            </a:r>
          </a:p>
        </p:txBody>
      </p:sp>
      <p:sp>
        <p:nvSpPr>
          <p:cNvPr id="30726" name="TextBox 5"/>
          <p:cNvSpPr txBox="1">
            <a:spLocks noChangeArrowheads="1"/>
          </p:cNvSpPr>
          <p:nvPr/>
        </p:nvSpPr>
        <p:spPr bwMode="auto">
          <a:xfrm>
            <a:off x="7125138" y="2282031"/>
            <a:ext cx="3505200" cy="1754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1800" dirty="0">
                <a:solidFill>
                  <a:schemeClr val="tx2"/>
                </a:solidFill>
                <a:latin typeface="Calibri" charset="0"/>
                <a:cs typeface="Calibri" charset="0"/>
              </a:rPr>
              <a:t>product of concentrations of reacting ions that form the mineral</a:t>
            </a:r>
          </a:p>
          <a:p>
            <a:pPr eaLnBrk="1" hangingPunct="1"/>
            <a:endParaRPr lang="en-US" sz="1800" dirty="0">
              <a:solidFill>
                <a:schemeClr val="tx2"/>
              </a:solidFill>
              <a:latin typeface="Calibri" charset="0"/>
              <a:cs typeface="Calibri" charset="0"/>
            </a:endParaRPr>
          </a:p>
          <a:p>
            <a:pPr eaLnBrk="1" hangingPunct="1"/>
            <a:r>
              <a:rPr lang="en-US" sz="1800" dirty="0">
                <a:solidFill>
                  <a:schemeClr val="tx2"/>
                </a:solidFill>
                <a:latin typeface="Calibri" charset="0"/>
                <a:cs typeface="Calibri" charset="0"/>
              </a:rPr>
              <a:t>Product of the concentrations of those ions when mineral is at equilibrium (</a:t>
            </a:r>
            <a:r>
              <a:rPr lang="en-US" sz="1800" dirty="0" err="1">
                <a:solidFill>
                  <a:schemeClr val="tx2"/>
                </a:solidFill>
                <a:latin typeface="Calibri" charset="0"/>
                <a:cs typeface="Calibri" charset="0"/>
              </a:rPr>
              <a:t>Ksp</a:t>
            </a:r>
            <a:r>
              <a:rPr lang="en-US" sz="1800" dirty="0">
                <a:solidFill>
                  <a:schemeClr val="tx2"/>
                </a:solidFill>
                <a:latin typeface="Calibri" charset="0"/>
                <a:cs typeface="Calibri" charset="0"/>
              </a:rPr>
              <a:t>)</a:t>
            </a:r>
          </a:p>
        </p:txBody>
      </p:sp>
      <p:sp>
        <p:nvSpPr>
          <p:cNvPr id="30727" name="TextBox 9"/>
          <p:cNvSpPr txBox="1">
            <a:spLocks noChangeArrowheads="1"/>
          </p:cNvSpPr>
          <p:nvPr/>
        </p:nvSpPr>
        <p:spPr bwMode="auto">
          <a:xfrm>
            <a:off x="5917324" y="4344510"/>
            <a:ext cx="3886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dirty="0" err="1">
                <a:solidFill>
                  <a:schemeClr val="tx2"/>
                </a:solidFill>
                <a:latin typeface="Calibri" charset="0"/>
                <a:cs typeface="Calibri" charset="0"/>
              </a:rPr>
              <a:t>Ωa</a:t>
            </a:r>
            <a:r>
              <a:rPr lang="en-US" dirty="0">
                <a:solidFill>
                  <a:schemeClr val="tx2"/>
                </a:solidFill>
                <a:latin typeface="Calibri" charset="0"/>
                <a:cs typeface="Calibri" charset="0"/>
              </a:rPr>
              <a:t> &gt; 1: </a:t>
            </a:r>
            <a:r>
              <a:rPr lang="en-US" dirty="0" err="1">
                <a:solidFill>
                  <a:schemeClr val="tx2"/>
                </a:solidFill>
                <a:latin typeface="Calibri" charset="0"/>
                <a:cs typeface="Calibri" charset="0"/>
              </a:rPr>
              <a:t>supersaturation</a:t>
            </a:r>
            <a:r>
              <a:rPr lang="en-US" dirty="0">
                <a:solidFill>
                  <a:schemeClr val="tx2"/>
                </a:solidFill>
                <a:latin typeface="Calibri" charset="0"/>
                <a:cs typeface="Calibri" charset="0"/>
              </a:rPr>
              <a:t> of carbonate ions = precipitation</a:t>
            </a:r>
          </a:p>
        </p:txBody>
      </p:sp>
      <p:sp>
        <p:nvSpPr>
          <p:cNvPr id="30728" name="TextBox 8"/>
          <p:cNvSpPr txBox="1">
            <a:spLocks noChangeArrowheads="1"/>
          </p:cNvSpPr>
          <p:nvPr/>
        </p:nvSpPr>
        <p:spPr bwMode="auto">
          <a:xfrm>
            <a:off x="6528238" y="2836067"/>
            <a:ext cx="6223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a:solidFill>
                  <a:schemeClr val="tx2"/>
                </a:solidFill>
                <a:latin typeface="Calibri" charset="0"/>
                <a:cs typeface="Calibri" charset="0"/>
              </a:rPr>
              <a:t>Ω = </a:t>
            </a:r>
            <a:endParaRPr lang="en-US">
              <a:solidFill>
                <a:schemeClr val="tx2"/>
              </a:solidFill>
            </a:endParaRPr>
          </a:p>
        </p:txBody>
      </p:sp>
      <p:cxnSp>
        <p:nvCxnSpPr>
          <p:cNvPr id="16" name="Straight Connector 15"/>
          <p:cNvCxnSpPr/>
          <p:nvPr/>
        </p:nvCxnSpPr>
        <p:spPr>
          <a:xfrm rot="10800000" flipH="1" flipV="1">
            <a:off x="7150538" y="3043703"/>
            <a:ext cx="3352800" cy="1587"/>
          </a:xfrm>
          <a:prstGeom prst="line">
            <a:avLst/>
          </a:prstGeom>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6</a:t>
            </a:fld>
            <a:endParaRPr lang="en-US"/>
          </a:p>
        </p:txBody>
      </p:sp>
    </p:spTree>
    <p:extLst>
      <p:ext uri="{BB962C8B-B14F-4D97-AF65-F5344CB8AC3E}">
        <p14:creationId xmlns:p14="http://schemas.microsoft.com/office/powerpoint/2010/main" val="299641803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5" descr="mussels_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388" y="4503318"/>
            <a:ext cx="1389062" cy="149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76" name="Picture 6" descr="foraminefe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138" y="4473154"/>
            <a:ext cx="14224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77" name="Picture 7" descr="pteropod-limacina-helicina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075" y="4442992"/>
            <a:ext cx="1290638" cy="1554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78" name="Picture 8" descr="ocean-corals">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3889" y="4473154"/>
            <a:ext cx="1176337"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79" name="Picture 9"/>
          <p:cNvPicPr>
            <a:picLocks noChangeAspect="1" noChangeArrowheads="1"/>
          </p:cNvPicPr>
          <p:nvPr/>
        </p:nvPicPr>
        <p:blipFill>
          <a:blip r:embed="rId8">
            <a:extLst>
              <a:ext uri="{28A0092B-C50C-407E-A947-70E740481C1C}">
                <a14:useLocalDpi xmlns:a14="http://schemas.microsoft.com/office/drawing/2010/main" val="0"/>
              </a:ext>
            </a:extLst>
          </a:blip>
          <a:srcRect r="6284"/>
          <a:stretch>
            <a:fillRect/>
          </a:stretch>
        </p:blipFill>
        <p:spPr bwMode="auto">
          <a:xfrm>
            <a:off x="2863850" y="4473155"/>
            <a:ext cx="1284288" cy="129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80" name="Picture 10" descr="colour">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l="9135" r="13702"/>
          <a:stretch>
            <a:fillRect/>
          </a:stretch>
        </p:blipFill>
        <p:spPr bwMode="auto">
          <a:xfrm>
            <a:off x="1568450" y="4396954"/>
            <a:ext cx="125095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81" name="Picture 14" descr="Purple-sea-urchi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08963" y="4560468"/>
            <a:ext cx="1295400" cy="1436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2667390" y="1400506"/>
            <a:ext cx="6832651" cy="2800767"/>
          </a:xfrm>
          <a:prstGeom prst="rect">
            <a:avLst/>
          </a:prstGeom>
          <a:noFill/>
        </p:spPr>
        <p:txBody>
          <a:bodyPr wrap="square" rtlCol="0">
            <a:spAutoFit/>
          </a:bodyPr>
          <a:lstStyle/>
          <a:p>
            <a:pPr algn="ctr"/>
            <a:r>
              <a:rPr lang="en-US" sz="4400" dirty="0">
                <a:solidFill>
                  <a:schemeClr val="tx2"/>
                </a:solidFill>
              </a:rPr>
              <a:t>What potential impacts could ocean acidification have on marine organisms and why?</a:t>
            </a:r>
          </a:p>
        </p:txBody>
      </p:sp>
      <p:sp>
        <p:nvSpPr>
          <p:cNvPr id="3" name="Footer Placeholder 2"/>
          <p:cNvSpPr>
            <a:spLocks noGrp="1"/>
          </p:cNvSpPr>
          <p:nvPr>
            <p:ph type="ftr" sz="quarter" idx="3"/>
          </p:nvPr>
        </p:nvSpPr>
        <p:spPr/>
        <p:txBody>
          <a:bodyPr/>
          <a:lstStyle/>
          <a:p>
            <a:r>
              <a:rPr lang="en-US" smtClean="0"/>
              <a:t>May 2017 OOI Education Workshop</a:t>
            </a:r>
            <a:endParaRPr lang="en-US" dirty="0"/>
          </a:p>
        </p:txBody>
      </p:sp>
      <p:sp>
        <p:nvSpPr>
          <p:cNvPr id="4" name="Slide Number Placeholder 3"/>
          <p:cNvSpPr>
            <a:spLocks noGrp="1"/>
          </p:cNvSpPr>
          <p:nvPr>
            <p:ph type="sldNum" sz="quarter" idx="11"/>
          </p:nvPr>
        </p:nvSpPr>
        <p:spPr/>
        <p:txBody>
          <a:bodyPr/>
          <a:lstStyle/>
          <a:p>
            <a:fld id="{5EF5D831-06B2-D543-8946-72CD43B5155C}" type="slidenum">
              <a:rPr lang="en-US" smtClean="0"/>
              <a:t>7</a:t>
            </a:fld>
            <a:endParaRPr lang="en-US"/>
          </a:p>
        </p:txBody>
      </p:sp>
    </p:spTree>
    <p:extLst>
      <p:ext uri="{BB962C8B-B14F-4D97-AF65-F5344CB8AC3E}">
        <p14:creationId xmlns:p14="http://schemas.microsoft.com/office/powerpoint/2010/main" val="391478682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70338" y="426245"/>
            <a:ext cx="8229600" cy="646113"/>
          </a:xfrm>
          <a:prstGeom prst="rect">
            <a:avLst/>
          </a:prstGeom>
          <a:noFill/>
          <a:ln w="9525">
            <a:noFill/>
            <a:miter lim="800000"/>
            <a:headEnd/>
            <a:tailEnd/>
          </a:ln>
        </p:spPr>
        <p:txBody>
          <a:bodyPr>
            <a:spAutoFit/>
          </a:bodyPr>
          <a:lstStyle/>
          <a:p>
            <a:pPr algn="ctr"/>
            <a:r>
              <a:rPr lang="en-US" sz="3600" dirty="0">
                <a:solidFill>
                  <a:schemeClr val="tx2"/>
                </a:solidFill>
                <a:latin typeface="Arial" panose="020B0604020202020204" pitchFamily="34" charset="0"/>
                <a:cs typeface="Arial" panose="020B0604020202020204" pitchFamily="34" charset="0"/>
              </a:rPr>
              <a:t>Calcification and the Saturation State</a:t>
            </a:r>
          </a:p>
        </p:txBody>
      </p:sp>
      <p:sp>
        <p:nvSpPr>
          <p:cNvPr id="6" name="Content Placeholder 5"/>
          <p:cNvSpPr>
            <a:spLocks noGrp="1"/>
          </p:cNvSpPr>
          <p:nvPr>
            <p:ph sz="half" idx="1"/>
          </p:nvPr>
        </p:nvSpPr>
        <p:spPr>
          <a:xfrm>
            <a:off x="1723190" y="1527471"/>
            <a:ext cx="2487837" cy="745573"/>
          </a:xfrm>
        </p:spPr>
        <p:txBody>
          <a:bodyPr/>
          <a:lstStyle/>
          <a:p>
            <a:r>
              <a:rPr lang="en-US" dirty="0">
                <a:solidFill>
                  <a:schemeClr val="tx2"/>
                </a:solidFill>
                <a:ea typeface="ＭＳ Ｐゴシック" charset="0"/>
                <a:cs typeface="ＭＳ Ｐゴシック" charset="0"/>
              </a:rPr>
              <a:t>Calcite</a:t>
            </a:r>
          </a:p>
        </p:txBody>
      </p:sp>
      <p:sp>
        <p:nvSpPr>
          <p:cNvPr id="7" name="Content Placeholder 6"/>
          <p:cNvSpPr>
            <a:spLocks noGrp="1"/>
          </p:cNvSpPr>
          <p:nvPr>
            <p:ph sz="half" idx="2"/>
          </p:nvPr>
        </p:nvSpPr>
        <p:spPr>
          <a:xfrm>
            <a:off x="7150100" y="1552053"/>
            <a:ext cx="4038600" cy="1485539"/>
          </a:xfrm>
        </p:spPr>
        <p:txBody>
          <a:bodyPr/>
          <a:lstStyle/>
          <a:p>
            <a:r>
              <a:rPr lang="en-US" dirty="0">
                <a:solidFill>
                  <a:schemeClr val="tx2"/>
                </a:solidFill>
                <a:ea typeface="ＭＳ Ｐゴシック" charset="0"/>
                <a:cs typeface="ＭＳ Ｐゴシック" charset="0"/>
              </a:rPr>
              <a:t>Aragonite</a:t>
            </a:r>
          </a:p>
          <a:p>
            <a:pPr lvl="1"/>
            <a:r>
              <a:rPr lang="en-US" dirty="0">
                <a:solidFill>
                  <a:schemeClr val="tx2"/>
                </a:solidFill>
                <a:ea typeface="ＭＳ Ｐゴシック" charset="0"/>
              </a:rPr>
              <a:t>More soluble</a:t>
            </a:r>
          </a:p>
          <a:p>
            <a:pPr lvl="1">
              <a:buFont typeface="Wingdings" charset="0"/>
              <a:buChar char="Ø"/>
            </a:pPr>
            <a:r>
              <a:rPr lang="en-US" dirty="0" smtClean="0">
                <a:solidFill>
                  <a:schemeClr val="tx2"/>
                </a:solidFill>
                <a:ea typeface="ＭＳ Ｐゴシック" charset="0"/>
              </a:rPr>
              <a:t>More </a:t>
            </a:r>
            <a:r>
              <a:rPr lang="en-US" dirty="0">
                <a:solidFill>
                  <a:schemeClr val="tx2"/>
                </a:solidFill>
                <a:ea typeface="ＭＳ Ｐゴシック" charset="0"/>
              </a:rPr>
              <a:t>vulnerable</a:t>
            </a:r>
          </a:p>
        </p:txBody>
      </p:sp>
      <p:pic>
        <p:nvPicPr>
          <p:cNvPr id="39942" name="Picture 8" descr="cocco.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3357" y="2273044"/>
            <a:ext cx="1725886" cy="1504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43" name="Picture 9" descr="urchin.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35443" y="2273044"/>
            <a:ext cx="1803400" cy="163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44" name="Picture 10" descr="oysters.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3357" y="3985139"/>
            <a:ext cx="3605486" cy="18985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45" name="Picture 11" descr="stony coral.tif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53862" y="3102341"/>
            <a:ext cx="3309520" cy="2643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46" name="Picture 12" descr="pteropod.tif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69400" y="3102341"/>
            <a:ext cx="2082800" cy="2652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p:txBody>
          <a:bodyPr/>
          <a:lstStyle/>
          <a:p>
            <a:r>
              <a:rPr lang="en-US" smtClean="0"/>
              <a:t>May 2017 OOI Education Workshop</a:t>
            </a:r>
            <a:endParaRPr lang="en-US" dirty="0"/>
          </a:p>
        </p:txBody>
      </p:sp>
      <p:sp>
        <p:nvSpPr>
          <p:cNvPr id="3" name="Slide Number Placeholder 2"/>
          <p:cNvSpPr>
            <a:spLocks noGrp="1"/>
          </p:cNvSpPr>
          <p:nvPr>
            <p:ph type="sldNum" sz="quarter" idx="11"/>
          </p:nvPr>
        </p:nvSpPr>
        <p:spPr/>
        <p:txBody>
          <a:bodyPr/>
          <a:lstStyle/>
          <a:p>
            <a:fld id="{5EF5D831-06B2-D543-8946-72CD43B5155C}" type="slidenum">
              <a:rPr lang="en-US" smtClean="0"/>
              <a:t>8</a:t>
            </a:fld>
            <a:endParaRPr lang="en-US" dirty="0"/>
          </a:p>
        </p:txBody>
      </p:sp>
    </p:spTree>
    <p:extLst>
      <p:ext uri="{BB962C8B-B14F-4D97-AF65-F5344CB8AC3E}">
        <p14:creationId xmlns:p14="http://schemas.microsoft.com/office/powerpoint/2010/main" val="114408769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617483" y="410543"/>
            <a:ext cx="7772400" cy="762000"/>
          </a:xfrm>
        </p:spPr>
        <p:txBody>
          <a:bodyPr/>
          <a:lstStyle/>
          <a:p>
            <a:r>
              <a:rPr lang="en-US" dirty="0" smtClean="0">
                <a:solidFill>
                  <a:schemeClr val="tx2"/>
                </a:solidFill>
                <a:latin typeface="Calibri" charset="0"/>
                <a:ea typeface="ＭＳ Ｐゴシック" charset="0"/>
                <a:cs typeface="Calibri" charset="0"/>
              </a:rPr>
              <a:t>Oysters in Pacific Northwest</a:t>
            </a:r>
            <a:endParaRPr lang="en-US" dirty="0">
              <a:solidFill>
                <a:schemeClr val="tx2"/>
              </a:solidFill>
              <a:latin typeface="Calibri" charset="0"/>
              <a:ea typeface="ＭＳ Ｐゴシック" charset="0"/>
              <a:cs typeface="Calibri" charset="0"/>
            </a:endParaRPr>
          </a:p>
        </p:txBody>
      </p:sp>
      <p:sp>
        <p:nvSpPr>
          <p:cNvPr id="23" name="TextBox 22"/>
          <p:cNvSpPr txBox="1"/>
          <p:nvPr/>
        </p:nvSpPr>
        <p:spPr>
          <a:xfrm>
            <a:off x="1715959" y="2180831"/>
            <a:ext cx="1993443" cy="523220"/>
          </a:xfrm>
          <a:prstGeom prst="rect">
            <a:avLst/>
          </a:prstGeom>
          <a:noFill/>
        </p:spPr>
        <p:txBody>
          <a:bodyPr wrap="square" rtlCol="0">
            <a:spAutoFit/>
          </a:bodyPr>
          <a:lstStyle/>
          <a:p>
            <a:r>
              <a:rPr lang="en-US" sz="1400" dirty="0"/>
              <a:t>Taylor Shellfish Farms; </a:t>
            </a:r>
          </a:p>
          <a:p>
            <a:r>
              <a:rPr lang="en-US" sz="1400" dirty="0" err="1"/>
              <a:t>Dabob</a:t>
            </a:r>
            <a:r>
              <a:rPr lang="en-US" sz="1400" dirty="0"/>
              <a:t> Bay Hatchery</a:t>
            </a:r>
          </a:p>
        </p:txBody>
      </p:sp>
      <p:sp>
        <p:nvSpPr>
          <p:cNvPr id="25" name="TextBox 24"/>
          <p:cNvSpPr txBox="1"/>
          <p:nvPr/>
        </p:nvSpPr>
        <p:spPr>
          <a:xfrm>
            <a:off x="1568299" y="3155439"/>
            <a:ext cx="2022975" cy="523220"/>
          </a:xfrm>
          <a:prstGeom prst="rect">
            <a:avLst/>
          </a:prstGeom>
          <a:noFill/>
        </p:spPr>
        <p:txBody>
          <a:bodyPr wrap="square" rtlCol="0">
            <a:spAutoFit/>
          </a:bodyPr>
          <a:lstStyle/>
          <a:p>
            <a:r>
              <a:rPr lang="en-US" sz="1400" dirty="0"/>
              <a:t>Whiskey Creek Hatchery </a:t>
            </a:r>
          </a:p>
        </p:txBody>
      </p:sp>
      <p:pic>
        <p:nvPicPr>
          <p:cNvPr id="26" name="Picture 25" descr="oyster larva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952" y="1331318"/>
            <a:ext cx="4625312" cy="3727125"/>
          </a:xfrm>
          <a:prstGeom prst="rect">
            <a:avLst/>
          </a:prstGeom>
        </p:spPr>
      </p:pic>
      <p:cxnSp>
        <p:nvCxnSpPr>
          <p:cNvPr id="27" name="Straight Arrow Connector 26"/>
          <p:cNvCxnSpPr/>
          <p:nvPr/>
        </p:nvCxnSpPr>
        <p:spPr>
          <a:xfrm flipV="1">
            <a:off x="3485381" y="2585895"/>
            <a:ext cx="382818" cy="270283"/>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705933" y="2746657"/>
            <a:ext cx="1870575" cy="523220"/>
          </a:xfrm>
          <a:prstGeom prst="rect">
            <a:avLst/>
          </a:prstGeom>
          <a:noFill/>
        </p:spPr>
        <p:txBody>
          <a:bodyPr wrap="square" rtlCol="0">
            <a:spAutoFit/>
          </a:bodyPr>
          <a:lstStyle/>
          <a:p>
            <a:r>
              <a:rPr lang="en-US" sz="1400" dirty="0"/>
              <a:t>Goose Point Oyster Co.</a:t>
            </a:r>
          </a:p>
        </p:txBody>
      </p:sp>
      <p:sp>
        <p:nvSpPr>
          <p:cNvPr id="29" name="TextBox 28"/>
          <p:cNvSpPr txBox="1"/>
          <p:nvPr/>
        </p:nvSpPr>
        <p:spPr>
          <a:xfrm>
            <a:off x="4661338" y="5243040"/>
            <a:ext cx="7249510" cy="769441"/>
          </a:xfrm>
          <a:prstGeom prst="rect">
            <a:avLst/>
          </a:prstGeom>
          <a:noFill/>
        </p:spPr>
        <p:txBody>
          <a:bodyPr wrap="square" rtlCol="0">
            <a:spAutoFit/>
          </a:bodyPr>
          <a:lstStyle/>
          <a:p>
            <a:r>
              <a:rPr lang="en-US" sz="2200" b="1" dirty="0">
                <a:solidFill>
                  <a:srgbClr val="FF6600"/>
                </a:solidFill>
              </a:rPr>
              <a:t>80% decrease in oyster production in 2008/2009 linked to ocean acidification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15" y="1331318"/>
            <a:ext cx="3830674" cy="4432536"/>
          </a:xfrm>
          <a:prstGeom prst="rect">
            <a:avLst/>
          </a:prstGeom>
        </p:spPr>
      </p:pic>
      <p:sp>
        <p:nvSpPr>
          <p:cNvPr id="3" name="Footer Placeholder 2"/>
          <p:cNvSpPr>
            <a:spLocks noGrp="1"/>
          </p:cNvSpPr>
          <p:nvPr>
            <p:ph type="ftr" sz="quarter" idx="3"/>
          </p:nvPr>
        </p:nvSpPr>
        <p:spPr/>
        <p:txBody>
          <a:bodyPr/>
          <a:lstStyle/>
          <a:p>
            <a:r>
              <a:rPr lang="en-US" smtClean="0"/>
              <a:t>May 2017 OOI Education Workshop</a:t>
            </a:r>
            <a:endParaRPr lang="en-US" dirty="0"/>
          </a:p>
        </p:txBody>
      </p:sp>
      <p:sp>
        <p:nvSpPr>
          <p:cNvPr id="4" name="Slide Number Placeholder 3"/>
          <p:cNvSpPr>
            <a:spLocks noGrp="1"/>
          </p:cNvSpPr>
          <p:nvPr>
            <p:ph type="sldNum" sz="quarter" idx="11"/>
          </p:nvPr>
        </p:nvSpPr>
        <p:spPr/>
        <p:txBody>
          <a:bodyPr/>
          <a:lstStyle/>
          <a:p>
            <a:fld id="{5EF5D831-06B2-D543-8946-72CD43B5155C}" type="slidenum">
              <a:rPr lang="en-US" smtClean="0"/>
              <a:t>9</a:t>
            </a:fld>
            <a:endParaRPr lang="en-US"/>
          </a:p>
        </p:txBody>
      </p:sp>
      <p:pic>
        <p:nvPicPr>
          <p:cNvPr id="14" name="Picture 13" descr="map.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2664" y="1871420"/>
            <a:ext cx="1866766" cy="2568037"/>
          </a:xfrm>
          <a:prstGeom prst="rect">
            <a:avLst/>
          </a:prstGeom>
        </p:spPr>
      </p:pic>
    </p:spTree>
    <p:extLst>
      <p:ext uri="{BB962C8B-B14F-4D97-AF65-F5344CB8AC3E}">
        <p14:creationId xmlns:p14="http://schemas.microsoft.com/office/powerpoint/2010/main" val="388024663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Cambria">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rdaro_OOIFB_Presentation_v4_2017-05-16" id="{21D21D04-7281-4235-99DE-C47169479A33}" vid="{2AB29E33-DC28-425B-8C42-F188F34197A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rdaro_OOIFB_Presentation_v4_2017-05-16" id="{21D21D04-7281-4235-99DE-C47169479A33}" vid="{F56C9CCE-E6FF-429C-8923-C2C8C610608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OOI_Template</Template>
  <TotalTime>1756</TotalTime>
  <Words>2538</Words>
  <Application>Microsoft Office PowerPoint</Application>
  <PresentationFormat>Widescreen</PresentationFormat>
  <Paragraphs>278</Paragraphs>
  <Slides>25</Slides>
  <Notes>22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ＭＳ Ｐゴシック</vt:lpstr>
      <vt:lpstr>Apple Braille</vt:lpstr>
      <vt:lpstr>Arial</vt:lpstr>
      <vt:lpstr>Calibri</vt:lpstr>
      <vt:lpstr>Calibri Light</vt:lpstr>
      <vt:lpstr>Cambria</vt:lpstr>
      <vt:lpstr>Courier New</vt:lpstr>
      <vt:lpstr>Times New Roman</vt:lpstr>
      <vt:lpstr>Wingdings</vt:lpstr>
      <vt:lpstr>Office Theme</vt:lpstr>
      <vt:lpstr>Custom Design</vt:lpstr>
      <vt:lpstr>Ocean Acidification</vt:lpstr>
      <vt:lpstr>Humans are Impacting the Ocean</vt:lpstr>
      <vt:lpstr>The Other CO2 Problem</vt:lpstr>
      <vt:lpstr>PowerPoint Presentation</vt:lpstr>
      <vt:lpstr>PowerPoint Presentation</vt:lpstr>
      <vt:lpstr>PowerPoint Presentation</vt:lpstr>
      <vt:lpstr>PowerPoint Presentation</vt:lpstr>
      <vt:lpstr>PowerPoint Presentation</vt:lpstr>
      <vt:lpstr>Oysters in Pacific Northwest</vt:lpstr>
      <vt:lpstr>Oysters in Pacific Northwest</vt:lpstr>
      <vt:lpstr>PowerPoint Presentation</vt:lpstr>
      <vt:lpstr>PowerPoint Presentation</vt:lpstr>
      <vt:lpstr>Effects on  biogeochemistry and food webs</vt:lpstr>
      <vt:lpstr>pH effects on brittle star metabolism &amp; growth</vt:lpstr>
      <vt:lpstr>OA effects on krill metabolism &amp; growth</vt:lpstr>
      <vt:lpstr>Olfactory impairment</vt:lpstr>
      <vt:lpstr>PowerPoint Presentation</vt:lpstr>
      <vt:lpstr>PowerPoint Presentation</vt:lpstr>
      <vt:lpstr>PowerPoint Presentation</vt:lpstr>
      <vt:lpstr>MACAN Monitoring Map</vt:lpstr>
      <vt:lpstr>Monitoring gaps to discuss</vt:lpstr>
      <vt:lpstr>Long-Term Observatories (OOI)</vt:lpstr>
      <vt:lpstr>PowerPoint Presentation</vt:lpstr>
      <vt:lpstr>OOI Science - Spatial Scale</vt:lpstr>
      <vt:lpstr>PowerPoint Presentation</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Ocean Acidification</dc:title>
  <dc:subject/>
  <dc:creator>OOI</dc:creator>
  <cp:keywords/>
  <dc:description/>
  <cp:lastModifiedBy>OOI</cp:lastModifiedBy>
  <cp:revision>34</cp:revision>
  <dcterms:created xsi:type="dcterms:W3CDTF">2017-05-16T20:48:18Z</dcterms:created>
  <dcterms:modified xsi:type="dcterms:W3CDTF">2017-05-21T17:44:39Z</dcterms:modified>
  <cp:category/>
</cp:coreProperties>
</file>